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4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2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20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7.xml" ContentType="application/vnd.openxmlformats-officedocument.presentationml.slideLayout+xml"/>
  <Override PartName="/ppt/notesSlides/notesSlide19.xml" ContentType="application/vnd.openxmlformats-officedocument.presentationml.notesSlide+xml"/>
  <Override PartName="/ppt/theme/theme2.xml" ContentType="application/vnd.openxmlformats-officedocument.theme+xml"/>
  <Override PartName="/ppt/theme/theme3.xml" ContentType="application/vnd.openxmlformats-officedocument.theme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9"/>
  </p:notesMasterIdLst>
  <p:sldIdLst>
    <p:sldId id="328" r:id="rId3"/>
    <p:sldId id="338" r:id="rId4"/>
    <p:sldId id="340" r:id="rId5"/>
    <p:sldId id="329" r:id="rId6"/>
    <p:sldId id="341" r:id="rId7"/>
    <p:sldId id="339" r:id="rId8"/>
    <p:sldId id="319" r:id="rId9"/>
    <p:sldId id="330" r:id="rId10"/>
    <p:sldId id="277" r:id="rId11"/>
    <p:sldId id="327" r:id="rId12"/>
    <p:sldId id="320" r:id="rId13"/>
    <p:sldId id="347" r:id="rId14"/>
    <p:sldId id="342" r:id="rId15"/>
    <p:sldId id="318" r:id="rId16"/>
    <p:sldId id="344" r:id="rId17"/>
    <p:sldId id="345" r:id="rId18"/>
    <p:sldId id="313" r:id="rId19"/>
    <p:sldId id="332" r:id="rId20"/>
    <p:sldId id="314" r:id="rId21"/>
    <p:sldId id="312" r:id="rId22"/>
    <p:sldId id="333" r:id="rId23"/>
    <p:sldId id="315" r:id="rId24"/>
    <p:sldId id="334" r:id="rId25"/>
    <p:sldId id="309" r:id="rId26"/>
    <p:sldId id="335" r:id="rId27"/>
    <p:sldId id="308" r:id="rId28"/>
    <p:sldId id="336" r:id="rId29"/>
    <p:sldId id="310" r:id="rId30"/>
    <p:sldId id="337" r:id="rId31"/>
    <p:sldId id="346" r:id="rId32"/>
    <p:sldId id="265" r:id="rId33"/>
    <p:sldId id="331" r:id="rId34"/>
    <p:sldId id="325" r:id="rId35"/>
    <p:sldId id="322" r:id="rId36"/>
    <p:sldId id="343" r:id="rId37"/>
    <p:sldId id="306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Gill Sans MT" panose="020B0502020104020203" pitchFamily="34" charset="0"/>
      <p:regular r:id="rId46"/>
      <p:bold r:id="rId47"/>
      <p:italic r:id="rId48"/>
      <p:boldItalic r:id="rId49"/>
    </p:embeddedFont>
    <p:embeddedFont>
      <p:font typeface="Lato" panose="020F0502020204030203" pitchFamily="34" charset="0"/>
      <p:regular r:id="rId50"/>
      <p:bold r:id="rId51"/>
      <p:italic r:id="rId52"/>
      <p:boldItalic r:id="rId53"/>
    </p:embeddedFont>
    <p:embeddedFont>
      <p:font typeface="League Spartan" panose="00000800000000000000" pitchFamily="50" charset="0"/>
      <p:bold r:id="rId54"/>
    </p:embeddedFont>
    <p:embeddedFont>
      <p:font typeface="Open Sans Extrabold" panose="020B0906030804020204" pitchFamily="34" charset="0"/>
      <p:bold r:id="rId55"/>
    </p:embeddedFont>
    <p:embeddedFont>
      <p:font typeface="Open Sans Light" panose="020B0306030504020204" pitchFamily="34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ly Martin" initials="SM" lastIdx="61" clrIdx="0">
    <p:extLst>
      <p:ext uri="{19B8F6BF-5375-455C-9EA6-DF929625EA0E}">
        <p15:presenceInfo xmlns:p15="http://schemas.microsoft.com/office/powerpoint/2012/main" userId="S-1-5-21-1285066173-1815393381-3561576999-2621" providerId="AD"/>
      </p:ext>
    </p:extLst>
  </p:cmAuthor>
  <p:cmAuthor id="2" name="Jenny Fox" initials="JF" lastIdx="4" clrIdx="1">
    <p:extLst>
      <p:ext uri="{19B8F6BF-5375-455C-9EA6-DF929625EA0E}">
        <p15:presenceInfo xmlns:p15="http://schemas.microsoft.com/office/powerpoint/2012/main" userId="S-1-5-21-1285066173-1815393381-3561576999-2620" providerId="AD"/>
      </p:ext>
    </p:extLst>
  </p:cmAuthor>
  <p:cmAuthor id="3" name="Bethan Miller" initials="BM" lastIdx="8" clrIdx="2">
    <p:extLst>
      <p:ext uri="{19B8F6BF-5375-455C-9EA6-DF929625EA0E}">
        <p15:presenceInfo xmlns:p15="http://schemas.microsoft.com/office/powerpoint/2012/main" userId="S-1-5-21-1285066173-1815393381-3561576999-2641" providerId="AD"/>
      </p:ext>
    </p:extLst>
  </p:cmAuthor>
  <p:cmAuthor id="4" name="Jenny Barksfield" initials="JB" lastIdx="8" clrIdx="3">
    <p:extLst>
      <p:ext uri="{19B8F6BF-5375-455C-9EA6-DF929625EA0E}">
        <p15:presenceInfo xmlns:p15="http://schemas.microsoft.com/office/powerpoint/2012/main" userId="S-1-5-21-1285066173-1815393381-3561576999-22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475E"/>
    <a:srgbClr val="F9E3E7"/>
    <a:srgbClr val="FF66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482" autoAdjust="0"/>
  </p:normalViewPr>
  <p:slideViewPr>
    <p:cSldViewPr snapToGrid="0">
      <p:cViewPr varScale="1">
        <p:scale>
          <a:sx n="76" d="100"/>
          <a:sy n="76" d="100"/>
        </p:scale>
        <p:origin x="8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customXml" Target="../customXml/item3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74C49-88B1-4145-AAE9-321585C0E3E9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41621-6C35-4F0F-A6C9-262F1FFD9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487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214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475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922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525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827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692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324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207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084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922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992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0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720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481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955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74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315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5620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1366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005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9776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108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0422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5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218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6342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41621-6C35-4F0F-A6C9-262F1FFD97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614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741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816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671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788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865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1621-6C35-4F0F-A6C9-262F1FFD979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097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790D8-8E18-49AB-B8ED-4365990B3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9E6FD-FADD-421A-97A4-2F806C00D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9F10A-B773-4132-9ADF-FB6699DAF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BB77-EE8D-4283-A1C3-26D15F18585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B0A44-04B6-417C-887F-3CBF2B064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69111-C8F4-424F-948B-52B7EC9E7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6202-1A40-409B-B611-B4619AAF1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542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9D4FA-2E77-48A0-83AB-D7EEAA28E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BD0570-3DC0-4416-9F8F-269D7E36E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124D5-8AAE-4F1C-A98E-D0F9B54DD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BB77-EE8D-4283-A1C3-26D15F18585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81E14-9110-4C98-A029-708005672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93E88-8095-441F-81AC-314D149D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6202-1A40-409B-B611-B4619AAF1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309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D5FAF4-4F8E-45B9-9339-9F30E3383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7DF531-482C-45D6-9F19-1159AB126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AAD5A-7FC9-4E04-A303-C6AECDD2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BB77-EE8D-4283-A1C3-26D15F18585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27700-7223-4FD1-A852-B328A36C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B539A-93E5-44E5-8CC6-DBC4FE6C8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6202-1A40-409B-B611-B4619AAF1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679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D0528-1315-43BD-B762-56A6A24F51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77380-1D0C-40B5-9A03-ADBF4F47C4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892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D0528-1315-43BD-B762-56A6A24F51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77380-1D0C-40B5-9A03-ADBF4F47C4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591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D0528-1315-43BD-B762-56A6A24F51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77380-1D0C-40B5-9A03-ADBF4F47C4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006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D0528-1315-43BD-B762-56A6A24F51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77380-1D0C-40B5-9A03-ADBF4F47C4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568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D0528-1315-43BD-B762-56A6A24F51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77380-1D0C-40B5-9A03-ADBF4F47C4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826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D0528-1315-43BD-B762-56A6A24F51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77380-1D0C-40B5-9A03-ADBF4F47C4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87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D0528-1315-43BD-B762-56A6A24F51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77380-1D0C-40B5-9A03-ADBF4F47C4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270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D0528-1315-43BD-B762-56A6A24F51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77380-1D0C-40B5-9A03-ADBF4F47C4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916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D611-95F4-4A89-8DD3-E665A7EB0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22BBC-F877-43F2-9648-C644A7B05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CEBD9-F490-4787-A3E6-3227CA103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BB77-EE8D-4283-A1C3-26D15F18585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C1B9A-FBED-46B8-BCB7-E187B5C7C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5598B-7DB6-4176-992A-3CD57B4D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6202-1A40-409B-B611-B4619AAF1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84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D0528-1315-43BD-B762-56A6A24F51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77380-1D0C-40B5-9A03-ADBF4F47C4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750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D0528-1315-43BD-B762-56A6A24F51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77380-1D0C-40B5-9A03-ADBF4F47C4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774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D0528-1315-43BD-B762-56A6A24F51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77380-1D0C-40B5-9A03-ADBF4F47C4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029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BBDF-1B4A-4E5D-9E57-072F82BF0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20846-7527-4F56-AA39-C8D9E58EF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CB993-4502-4437-9399-4C877EEB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BB77-EE8D-4283-A1C3-26D15F18585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D40D4-6CD1-43E2-B9E2-6D1894D6B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F541E-44C0-4B64-B8F0-B3BD0842D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6202-1A40-409B-B611-B4619AAF1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13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04663-88A1-4BF1-9150-7BF312C7E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6AE0-24F3-47BB-8FFC-87C2B11BC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F8FFAE-A688-4803-97AF-CD46D75DB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64426-019E-4F25-99EE-4BEFC17F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BB77-EE8D-4283-A1C3-26D15F18585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DE85D-06DD-4794-9257-AE6BAB22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62C6B-FEE1-47EF-A699-94570146A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6202-1A40-409B-B611-B4619AAF1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83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D7CE-A7F5-4686-B017-E3A16367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FA905-A9E0-4A98-99C3-441C8C51A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169F47-23AA-4717-9E9B-19AE1436D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03E6A-45FB-4879-955F-1F5AC865E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58EA1F-D109-402B-998E-3B4A99AE77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C7DE07-3B71-4D13-B9AD-C152B1E21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BB77-EE8D-4283-A1C3-26D15F18585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34531C-584D-4C0E-885F-4A5E7E7A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1D27E-3988-4B75-BBEF-19BC8E47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6202-1A40-409B-B611-B4619AAF1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30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0BA3B-CE85-44E1-BFC5-D49723990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DF2279-50C9-46DB-897E-643B198A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BB77-EE8D-4283-A1C3-26D15F18585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21C17-529E-44D7-950D-79D13AB0E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79DFB-240F-44B8-9C16-3E17416F9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6202-1A40-409B-B611-B4619AAF1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12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AD815E-D3E1-413A-B7F3-5052AD0F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BB77-EE8D-4283-A1C3-26D15F18585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A67679-8A58-42F2-AE85-1C0D2B9B5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20B81-AD82-43BC-A38B-BC8BF00B9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6202-1A40-409B-B611-B4619AAF1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7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7BDAC-9A03-4151-BFDA-C783834C2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D624E-98D1-429B-9022-D6543143D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EE0FC-8792-4A31-AB3D-D69593F8A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CB2FC-6538-4944-8A8C-2C8EE8AA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BB77-EE8D-4283-A1C3-26D15F18585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50AE2-9415-46CE-9FDE-5143B8AFD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19B64-0114-4E0A-8DE2-A82D70C25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6202-1A40-409B-B611-B4619AAF1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262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ACFE0-5686-40FD-9961-B211C9812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0BDD55-BFD9-48AD-8DC3-D473DC13D5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29B0D0-816D-472A-83A5-C0009D183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B15FE-C48D-4F24-84D7-40F7C71E0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BB77-EE8D-4283-A1C3-26D15F18585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A477A-499D-43D9-8142-25E1D3DAC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C1B29-8F39-4855-928D-3104B76AE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6202-1A40-409B-B611-B4619AAF1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084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DD0CE4-B0AB-4937-A1B8-B5B7960F8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C5870-0B15-4F5F-AD9C-E8C440FE9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1DEF0-221A-47BB-B63B-0362D1B59E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2BB77-EE8D-4283-A1C3-26D15F18585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04EFD-8ED9-42BD-93A4-B34C34DA7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DAC44-02A6-44B3-A00F-8C95395E3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6202-1A40-409B-B611-B4619AAF1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81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D0528-1315-43BD-B762-56A6A24F51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77380-1D0C-40B5-9A03-ADBF4F47C4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9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l="8000" t="-10000" r="8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52" y="5802086"/>
            <a:ext cx="2587648" cy="1055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7A8B31-B7D5-4ECB-8E2E-69C7A4F79F16}"/>
              </a:ext>
            </a:extLst>
          </p:cNvPr>
          <p:cNvSpPr txBox="1"/>
          <p:nvPr/>
        </p:nvSpPr>
        <p:spPr>
          <a:xfrm>
            <a:off x="2722179" y="2169518"/>
            <a:ext cx="6747641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GB" sz="4400" b="1" dirty="0">
                <a:solidFill>
                  <a:prstClr val="black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KS2 WATER SAFETY </a:t>
            </a:r>
            <a:r>
              <a:rPr lang="en-GB" sz="6000" b="1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canals and rivers</a:t>
            </a:r>
          </a:p>
          <a:p>
            <a:pPr algn="ctr"/>
            <a:endParaRPr lang="en-GB" sz="1600" b="1" dirty="0">
              <a:solidFill>
                <a:prstClr val="black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n-GB" sz="5400" b="1" dirty="0">
                <a:solidFill>
                  <a:srgbClr val="7030A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HOME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" y="5901070"/>
            <a:ext cx="2679807" cy="817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BC5E82-1D17-4519-AACD-B4278CC5C452}"/>
              </a:ext>
            </a:extLst>
          </p:cNvPr>
          <p:cNvSpPr txBox="1"/>
          <p:nvPr/>
        </p:nvSpPr>
        <p:spPr>
          <a:xfrm>
            <a:off x="0" y="246883"/>
            <a:ext cx="33917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Play this slideshow from beginning</a:t>
            </a:r>
            <a:endParaRPr lang="en-GB" sz="22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FEE2E-C238-4ED7-9BE0-6DA72873A2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21" t="-1" r="2490" b="822"/>
          <a:stretch/>
        </p:blipFill>
        <p:spPr>
          <a:xfrm>
            <a:off x="362087" y="1094320"/>
            <a:ext cx="736600" cy="954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38A661-CBFE-457D-BAFD-7F6D4CF513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t="1312" r="50968" b="-1568"/>
          <a:stretch/>
        </p:blipFill>
        <p:spPr>
          <a:xfrm rot="20700138">
            <a:off x="967240" y="1272871"/>
            <a:ext cx="936709" cy="973693"/>
          </a:xfrm>
          <a:prstGeom prst="rect">
            <a:avLst/>
          </a:prstGeom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0" y="6471402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4207393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285" t="28185" r="34449" b="9283"/>
          <a:stretch/>
        </p:blipFill>
        <p:spPr>
          <a:xfrm>
            <a:off x="913002" y="0"/>
            <a:ext cx="10527548" cy="682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15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250266" y="333967"/>
            <a:ext cx="11817593" cy="707886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0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Did you find all the possible dangers?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285" t="28174" r="34449" b="9283"/>
          <a:stretch/>
        </p:blipFill>
        <p:spPr>
          <a:xfrm>
            <a:off x="2033269" y="1277083"/>
            <a:ext cx="8251585" cy="534946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32332" y="1855000"/>
            <a:ext cx="546538" cy="4834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1.</a:t>
            </a:r>
          </a:p>
        </p:txBody>
      </p:sp>
      <p:sp>
        <p:nvSpPr>
          <p:cNvPr id="24" name="Oval 23"/>
          <p:cNvSpPr/>
          <p:nvPr/>
        </p:nvSpPr>
        <p:spPr>
          <a:xfrm>
            <a:off x="2874581" y="4519372"/>
            <a:ext cx="546538" cy="4834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2.</a:t>
            </a:r>
          </a:p>
        </p:txBody>
      </p:sp>
      <p:sp>
        <p:nvSpPr>
          <p:cNvPr id="25" name="Oval 24"/>
          <p:cNvSpPr/>
          <p:nvPr/>
        </p:nvSpPr>
        <p:spPr>
          <a:xfrm>
            <a:off x="5885794" y="4387993"/>
            <a:ext cx="546538" cy="4834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3.</a:t>
            </a:r>
          </a:p>
        </p:txBody>
      </p:sp>
      <p:sp>
        <p:nvSpPr>
          <p:cNvPr id="26" name="Oval 25"/>
          <p:cNvSpPr/>
          <p:nvPr/>
        </p:nvSpPr>
        <p:spPr>
          <a:xfrm>
            <a:off x="6411312" y="3468338"/>
            <a:ext cx="546538" cy="4834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4.</a:t>
            </a:r>
          </a:p>
        </p:txBody>
      </p:sp>
      <p:sp>
        <p:nvSpPr>
          <p:cNvPr id="27" name="Oval 26"/>
          <p:cNvSpPr/>
          <p:nvPr/>
        </p:nvSpPr>
        <p:spPr>
          <a:xfrm>
            <a:off x="6555828" y="4659699"/>
            <a:ext cx="546538" cy="4834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5.</a:t>
            </a:r>
          </a:p>
        </p:txBody>
      </p:sp>
      <p:sp>
        <p:nvSpPr>
          <p:cNvPr id="28" name="Oval 27"/>
          <p:cNvSpPr/>
          <p:nvPr/>
        </p:nvSpPr>
        <p:spPr>
          <a:xfrm>
            <a:off x="6387664" y="5851060"/>
            <a:ext cx="546538" cy="4834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6.</a:t>
            </a:r>
          </a:p>
        </p:txBody>
      </p:sp>
      <p:sp>
        <p:nvSpPr>
          <p:cNvPr id="29" name="Oval 28"/>
          <p:cNvSpPr/>
          <p:nvPr/>
        </p:nvSpPr>
        <p:spPr>
          <a:xfrm>
            <a:off x="6997265" y="5255379"/>
            <a:ext cx="546538" cy="4834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7.</a:t>
            </a:r>
          </a:p>
        </p:txBody>
      </p:sp>
      <p:sp>
        <p:nvSpPr>
          <p:cNvPr id="30" name="Oval 29"/>
          <p:cNvSpPr/>
          <p:nvPr/>
        </p:nvSpPr>
        <p:spPr>
          <a:xfrm>
            <a:off x="8343901" y="5367585"/>
            <a:ext cx="546538" cy="4834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8.</a:t>
            </a:r>
          </a:p>
        </p:txBody>
      </p:sp>
      <p:sp>
        <p:nvSpPr>
          <p:cNvPr id="31" name="Oval 30"/>
          <p:cNvSpPr/>
          <p:nvPr/>
        </p:nvSpPr>
        <p:spPr>
          <a:xfrm>
            <a:off x="7991456" y="4277634"/>
            <a:ext cx="546538" cy="4834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9.</a:t>
            </a:r>
          </a:p>
        </p:txBody>
      </p:sp>
      <p:sp>
        <p:nvSpPr>
          <p:cNvPr id="32" name="Oval 31"/>
          <p:cNvSpPr/>
          <p:nvPr/>
        </p:nvSpPr>
        <p:spPr>
          <a:xfrm>
            <a:off x="8537994" y="2338475"/>
            <a:ext cx="691053" cy="5413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  <a:p>
            <a:pPr algn="ctr"/>
            <a:r>
              <a:rPr lang="en-GB" b="1" dirty="0"/>
              <a:t>10..</a:t>
            </a:r>
          </a:p>
        </p:txBody>
      </p:sp>
    </p:spTree>
    <p:extLst>
      <p:ext uri="{BB962C8B-B14F-4D97-AF65-F5344CB8AC3E}">
        <p14:creationId xmlns:p14="http://schemas.microsoft.com/office/powerpoint/2010/main" val="237406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442597" y="307222"/>
            <a:ext cx="11377123" cy="707886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0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List of hazards and dangers (1-5)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579" y="5893177"/>
            <a:ext cx="2364828" cy="9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0584" y="1222666"/>
            <a:ext cx="10854668" cy="446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800" dirty="0">
                <a:latin typeface="Lato"/>
              </a:rPr>
              <a:t>Rocks might be slippery, someone could slip/fall in the water.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800" dirty="0">
                <a:latin typeface="Lato"/>
              </a:rPr>
              <a:t>Playing too close to the water, someone might fall in.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800" dirty="0">
                <a:latin typeface="Lato"/>
              </a:rPr>
              <a:t>Swinging on the tree, the branch might break, the person could fall.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800" dirty="0">
                <a:latin typeface="Lato"/>
              </a:rPr>
              <a:t>Water may not be treated or be polluted, this is not safe for swimming.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800" dirty="0">
                <a:latin typeface="Lato"/>
              </a:rPr>
              <a:t>Life-ring has been broken from it’s stand and is floating in the water. If someone needs it, it won’t be there.</a:t>
            </a:r>
          </a:p>
        </p:txBody>
      </p:sp>
    </p:spTree>
    <p:extLst>
      <p:ext uri="{BB962C8B-B14F-4D97-AF65-F5344CB8AC3E}">
        <p14:creationId xmlns:p14="http://schemas.microsoft.com/office/powerpoint/2010/main" val="995834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442597" y="307222"/>
            <a:ext cx="11377123" cy="707886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0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List of hazards and dangers (6-10)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579" y="5893177"/>
            <a:ext cx="2364828" cy="9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7887" y="1087426"/>
            <a:ext cx="11046541" cy="493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6"/>
            </a:pPr>
            <a:r>
              <a:rPr lang="en-GB" sz="2800" dirty="0">
                <a:latin typeface="Lato"/>
              </a:rPr>
              <a:t>The young child is wandering off alone near water, they may fall in.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6"/>
            </a:pPr>
            <a:r>
              <a:rPr lang="en-GB" sz="2800" dirty="0">
                <a:latin typeface="Lato"/>
              </a:rPr>
              <a:t>Kneeling too close to the edge of the water means someone could slip into the water (reeds and vegetation can hide the edge).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6"/>
            </a:pPr>
            <a:r>
              <a:rPr lang="en-GB" sz="2800" dirty="0">
                <a:latin typeface="Lato"/>
              </a:rPr>
              <a:t>Balancing on the bridge is dangerous, someone might fall. 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6"/>
            </a:pPr>
            <a:r>
              <a:rPr lang="en-GB" sz="2800" dirty="0">
                <a:latin typeface="Lato"/>
              </a:rPr>
              <a:t>Fishing rods and lines can be hazards, someone could trip over them.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6"/>
            </a:pPr>
            <a:r>
              <a:rPr lang="en-GB" sz="2800" dirty="0">
                <a:latin typeface="Lato"/>
              </a:rPr>
              <a:t>Fast-running water and currents, unseen rocks, deep or very cold water means rivers are usually not safe for swimming.</a:t>
            </a:r>
          </a:p>
        </p:txBody>
      </p:sp>
    </p:spTree>
    <p:extLst>
      <p:ext uri="{BB962C8B-B14F-4D97-AF65-F5344CB8AC3E}">
        <p14:creationId xmlns:p14="http://schemas.microsoft.com/office/powerpoint/2010/main" val="3087889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41911" y="439228"/>
            <a:ext cx="11022774" cy="707886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0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What to do in an emergency.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986" y="5876025"/>
            <a:ext cx="2406869" cy="98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0EC4AA2-3C6F-4AE5-B71D-347B6046B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3298" y="291432"/>
            <a:ext cx="5814036" cy="12191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535" t="58370" r="54618" b="12546"/>
          <a:stretch/>
        </p:blipFill>
        <p:spPr>
          <a:xfrm>
            <a:off x="6373482" y="2877564"/>
            <a:ext cx="4991203" cy="210193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EC4AA2-3C6F-4AE5-B71D-347B6046B4F7}"/>
              </a:ext>
            </a:extLst>
          </p:cNvPr>
          <p:cNvSpPr txBox="1">
            <a:spLocks/>
          </p:cNvSpPr>
          <p:nvPr/>
        </p:nvSpPr>
        <p:spPr>
          <a:xfrm>
            <a:off x="863270" y="1368002"/>
            <a:ext cx="6073558" cy="1509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Even when we take care, sometimes accidents do happen.  It is important to know what to do if an accident occurs.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EC4AA2-3C6F-4AE5-B71D-347B6046B4F7}"/>
              </a:ext>
            </a:extLst>
          </p:cNvPr>
          <p:cNvSpPr txBox="1">
            <a:spLocks/>
          </p:cNvSpPr>
          <p:nvPr/>
        </p:nvSpPr>
        <p:spPr>
          <a:xfrm>
            <a:off x="863270" y="5346217"/>
            <a:ext cx="4370882" cy="1059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What should Kris do?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0EC4AA2-3C6F-4AE5-B71D-347B6046B4F7}"/>
              </a:ext>
            </a:extLst>
          </p:cNvPr>
          <p:cNvSpPr txBox="1">
            <a:spLocks/>
          </p:cNvSpPr>
          <p:nvPr/>
        </p:nvSpPr>
        <p:spPr>
          <a:xfrm>
            <a:off x="5586509" y="5335849"/>
            <a:ext cx="5207615" cy="1059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What should his friends do?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34365" y="2767354"/>
            <a:ext cx="1740084" cy="6621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  <p:sp>
        <p:nvSpPr>
          <p:cNvPr id="4" name="Rectangle 3"/>
          <p:cNvSpPr/>
          <p:nvPr/>
        </p:nvSpPr>
        <p:spPr>
          <a:xfrm>
            <a:off x="883830" y="3159488"/>
            <a:ext cx="54896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b="1" dirty="0">
                <a:solidFill>
                  <a:prstClr val="black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Imagine there has been an accident and Kris has fallen in the water.  His friends are playing nearby. </a:t>
            </a:r>
          </a:p>
        </p:txBody>
      </p:sp>
    </p:spTree>
    <p:extLst>
      <p:ext uri="{BB962C8B-B14F-4D97-AF65-F5344CB8AC3E}">
        <p14:creationId xmlns:p14="http://schemas.microsoft.com/office/powerpoint/2010/main" val="1151448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41911" y="439228"/>
            <a:ext cx="11022774" cy="707886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0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Can you help Kris?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131" y="5943081"/>
            <a:ext cx="2406869" cy="98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0EC4AA2-3C6F-4AE5-B71D-347B6046B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3298" y="291432"/>
            <a:ext cx="5814036" cy="12191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535" t="58370" r="54618" b="12546"/>
          <a:stretch/>
        </p:blipFill>
        <p:spPr>
          <a:xfrm>
            <a:off x="8938976" y="336446"/>
            <a:ext cx="3019471" cy="127158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EC4AA2-3C6F-4AE5-B71D-347B6046B4F7}"/>
              </a:ext>
            </a:extLst>
          </p:cNvPr>
          <p:cNvSpPr txBox="1">
            <a:spLocks/>
          </p:cNvSpPr>
          <p:nvPr/>
        </p:nvSpPr>
        <p:spPr>
          <a:xfrm>
            <a:off x="349567" y="1114639"/>
            <a:ext cx="8825963" cy="1509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Choose the statements that will help Kris.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Then reveal the answers, by clicking on the boxes.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84302" y="166486"/>
            <a:ext cx="1342421" cy="5004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2597" y="2388649"/>
            <a:ext cx="4578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Float on his back, face-up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597" y="3099645"/>
            <a:ext cx="4906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Dive underneath the water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4981" y="3865044"/>
            <a:ext cx="4906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Shout ‘help’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4981" y="4585420"/>
            <a:ext cx="4906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Try to swim to the edge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4981" y="5263847"/>
            <a:ext cx="5211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Jump around and splash in the water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10238" y="2301529"/>
            <a:ext cx="4290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Try to float then stand up</a:t>
            </a:r>
          </a:p>
        </p:txBody>
      </p:sp>
      <p:pic>
        <p:nvPicPr>
          <p:cNvPr id="7172" name="Picture 4" descr="Button, Yes, No, Red, Green, Icon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98" b="-4136"/>
          <a:stretch/>
        </p:blipFill>
        <p:spPr bwMode="auto">
          <a:xfrm>
            <a:off x="6530728" y="2301529"/>
            <a:ext cx="568818" cy="6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utton, Yes, No, Red, Green, Ico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2" b="-4136"/>
          <a:stretch/>
        </p:blipFill>
        <p:spPr bwMode="auto">
          <a:xfrm>
            <a:off x="6547769" y="3037094"/>
            <a:ext cx="577990" cy="6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210238" y="2950119"/>
            <a:ext cx="42905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No, the water may not be clear.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72043" y="3915384"/>
            <a:ext cx="4290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Yes, to attract attention</a:t>
            </a:r>
          </a:p>
        </p:txBody>
      </p:sp>
      <p:pic>
        <p:nvPicPr>
          <p:cNvPr id="28" name="Picture 4" descr="Button, Yes, No, Red, Green, Icon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98" b="-4136"/>
          <a:stretch/>
        </p:blipFill>
        <p:spPr bwMode="auto">
          <a:xfrm>
            <a:off x="6530728" y="3893011"/>
            <a:ext cx="568818" cy="6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Button, Yes, No, Red, Green, Icon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98" b="-4136"/>
          <a:stretch/>
        </p:blipFill>
        <p:spPr bwMode="auto">
          <a:xfrm>
            <a:off x="6601156" y="4633002"/>
            <a:ext cx="568818" cy="6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272043" y="4654101"/>
            <a:ext cx="4395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Yes, hold on to something</a:t>
            </a:r>
          </a:p>
        </p:txBody>
      </p:sp>
      <p:pic>
        <p:nvPicPr>
          <p:cNvPr id="31" name="Picture 6" descr="Button, Yes, No, Red, Green, Ico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2" b="-4136"/>
          <a:stretch/>
        </p:blipFill>
        <p:spPr bwMode="auto">
          <a:xfrm>
            <a:off x="6591984" y="5403072"/>
            <a:ext cx="577990" cy="6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272043" y="5429976"/>
            <a:ext cx="4290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No, this will be too tiring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425601" y="2287489"/>
            <a:ext cx="5390324" cy="663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425601" y="3039146"/>
            <a:ext cx="5390324" cy="721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425601" y="3862075"/>
            <a:ext cx="5390324" cy="663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425601" y="4638140"/>
            <a:ext cx="5390324" cy="65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6425601" y="5402282"/>
            <a:ext cx="5390324" cy="663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67CCF3D-E0B9-4725-9886-0D2B8181FE46}"/>
              </a:ext>
            </a:extLst>
          </p:cNvPr>
          <p:cNvSpPr/>
          <p:nvPr/>
        </p:nvSpPr>
        <p:spPr>
          <a:xfrm>
            <a:off x="4817804" y="2513882"/>
            <a:ext cx="1397784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EE94AF89-0E9E-480C-A5B7-95FFC08909A4}"/>
              </a:ext>
            </a:extLst>
          </p:cNvPr>
          <p:cNvSpPr/>
          <p:nvPr/>
        </p:nvSpPr>
        <p:spPr>
          <a:xfrm>
            <a:off x="4834845" y="3194874"/>
            <a:ext cx="1397784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A668E738-A1D2-4FCB-BE0D-E495C89E2264}"/>
              </a:ext>
            </a:extLst>
          </p:cNvPr>
          <p:cNvSpPr/>
          <p:nvPr/>
        </p:nvSpPr>
        <p:spPr>
          <a:xfrm>
            <a:off x="2582426" y="4041807"/>
            <a:ext cx="3650885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50F5AE06-FA42-409B-B1A9-10C4AFE28D77}"/>
              </a:ext>
            </a:extLst>
          </p:cNvPr>
          <p:cNvSpPr/>
          <p:nvPr/>
        </p:nvSpPr>
        <p:spPr>
          <a:xfrm>
            <a:off x="4756701" y="4702696"/>
            <a:ext cx="1397784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C91A879A-0C42-4754-99DD-B1121CA2D68A}"/>
              </a:ext>
            </a:extLst>
          </p:cNvPr>
          <p:cNvSpPr/>
          <p:nvPr/>
        </p:nvSpPr>
        <p:spPr>
          <a:xfrm>
            <a:off x="4774633" y="5652526"/>
            <a:ext cx="1397784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38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41911" y="439228"/>
            <a:ext cx="11022774" cy="707886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0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What should Kris’s friends do?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131" y="5943081"/>
            <a:ext cx="2406869" cy="98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0EC4AA2-3C6F-4AE5-B71D-347B6046B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3298" y="291432"/>
            <a:ext cx="5814036" cy="12191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EC4AA2-3C6F-4AE5-B71D-347B6046B4F7}"/>
              </a:ext>
            </a:extLst>
          </p:cNvPr>
          <p:cNvSpPr txBox="1">
            <a:spLocks/>
          </p:cNvSpPr>
          <p:nvPr/>
        </p:nvSpPr>
        <p:spPr>
          <a:xfrm>
            <a:off x="349567" y="1114639"/>
            <a:ext cx="8825963" cy="1509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Choose the correct statements.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Then reveal the answers, by clicking on the boxes. </a:t>
            </a: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2596" y="2388649"/>
            <a:ext cx="4675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Jump in the water to help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981" y="3095719"/>
            <a:ext cx="4906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Reach out to Kris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4981" y="3865044"/>
            <a:ext cx="4906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Tell Kris to ‘try to keep calm’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4981" y="4585420"/>
            <a:ext cx="4906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Find an adult to help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10238" y="2301529"/>
            <a:ext cx="4290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No, this is not safe</a:t>
            </a:r>
          </a:p>
        </p:txBody>
      </p:sp>
      <p:pic>
        <p:nvPicPr>
          <p:cNvPr id="7172" name="Picture 4" descr="Button, Yes, No, Red, Green, Ico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98" b="-4136"/>
          <a:stretch/>
        </p:blipFill>
        <p:spPr bwMode="auto">
          <a:xfrm>
            <a:off x="6510165" y="5418899"/>
            <a:ext cx="568818" cy="6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utton, Yes, No, Red, Green, Icon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2" b="-4136"/>
          <a:stretch/>
        </p:blipFill>
        <p:spPr bwMode="auto">
          <a:xfrm>
            <a:off x="6402454" y="2335976"/>
            <a:ext cx="577990" cy="6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210238" y="3108456"/>
            <a:ext cx="4290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No, they might fall in too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72043" y="3915384"/>
            <a:ext cx="4290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Yes, reassure Kris</a:t>
            </a:r>
          </a:p>
        </p:txBody>
      </p:sp>
      <p:pic>
        <p:nvPicPr>
          <p:cNvPr id="28" name="Picture 4" descr="Button, Yes, No, Red, Green, Ico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98" b="-4136"/>
          <a:stretch/>
        </p:blipFill>
        <p:spPr bwMode="auto">
          <a:xfrm>
            <a:off x="6484588" y="3867851"/>
            <a:ext cx="568818" cy="6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Button, Yes, No, Red, Green, Ico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98" b="-4136"/>
          <a:stretch/>
        </p:blipFill>
        <p:spPr bwMode="auto">
          <a:xfrm rot="21371143">
            <a:off x="6499632" y="4652973"/>
            <a:ext cx="568818" cy="6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272043" y="4654101"/>
            <a:ext cx="4290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Yes, an adult is needed</a:t>
            </a:r>
          </a:p>
        </p:txBody>
      </p:sp>
      <p:pic>
        <p:nvPicPr>
          <p:cNvPr id="31" name="Picture 6" descr="Button, Yes, No, Red, Green, Icon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2" b="-4136"/>
          <a:stretch/>
        </p:blipFill>
        <p:spPr bwMode="auto">
          <a:xfrm>
            <a:off x="6430238" y="3080098"/>
            <a:ext cx="577990" cy="6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272043" y="5429976"/>
            <a:ext cx="4520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Yes, like a ball or an empty plastic bottle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l="27598" t="41909" r="40996" b="22288"/>
          <a:stretch/>
        </p:blipFill>
        <p:spPr>
          <a:xfrm>
            <a:off x="9648764" y="260167"/>
            <a:ext cx="2396530" cy="153670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74981" y="5324517"/>
            <a:ext cx="4906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Look for something to help Kris float</a:t>
            </a:r>
          </a:p>
        </p:txBody>
      </p:sp>
      <p:sp>
        <p:nvSpPr>
          <p:cNvPr id="4" name="Rectangle 3"/>
          <p:cNvSpPr/>
          <p:nvPr/>
        </p:nvSpPr>
        <p:spPr>
          <a:xfrm>
            <a:off x="6409400" y="2301529"/>
            <a:ext cx="5390324" cy="663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409400" y="3080314"/>
            <a:ext cx="5390324" cy="663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409400" y="3861370"/>
            <a:ext cx="5390324" cy="663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409400" y="4638086"/>
            <a:ext cx="5390324" cy="663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6416346" y="5411910"/>
            <a:ext cx="5376432" cy="905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96670710-24EF-4556-A414-84895F608C99}"/>
              </a:ext>
            </a:extLst>
          </p:cNvPr>
          <p:cNvSpPr/>
          <p:nvPr/>
        </p:nvSpPr>
        <p:spPr>
          <a:xfrm>
            <a:off x="4817804" y="2513882"/>
            <a:ext cx="1397784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EF67BFDB-439F-4FDF-A5CF-CF0D77F154F6}"/>
              </a:ext>
            </a:extLst>
          </p:cNvPr>
          <p:cNvSpPr/>
          <p:nvPr/>
        </p:nvSpPr>
        <p:spPr>
          <a:xfrm>
            <a:off x="4809606" y="3189434"/>
            <a:ext cx="1397784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C0150F2B-0858-412A-9DEF-20B519AD208C}"/>
              </a:ext>
            </a:extLst>
          </p:cNvPr>
          <p:cNvSpPr/>
          <p:nvPr/>
        </p:nvSpPr>
        <p:spPr>
          <a:xfrm>
            <a:off x="5118536" y="3972907"/>
            <a:ext cx="1128917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D85DF809-703A-45E0-92D4-E6C46DB31C86}"/>
              </a:ext>
            </a:extLst>
          </p:cNvPr>
          <p:cNvSpPr/>
          <p:nvPr/>
        </p:nvSpPr>
        <p:spPr>
          <a:xfrm>
            <a:off x="3989196" y="4756380"/>
            <a:ext cx="2218194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0A47C84E-935C-41E2-BB4C-148550B6C298}"/>
              </a:ext>
            </a:extLst>
          </p:cNvPr>
          <p:cNvSpPr/>
          <p:nvPr/>
        </p:nvSpPr>
        <p:spPr>
          <a:xfrm>
            <a:off x="4849669" y="5731126"/>
            <a:ext cx="1397784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5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619497" y="600533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D6475E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lang="en-GB" sz="4400" b="1" strike="sngStrike" dirty="0">
              <a:solidFill>
                <a:srgbClr val="D6475E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195" y="5620280"/>
            <a:ext cx="2724577" cy="111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6133" t="20070" r="22728" b="24336"/>
          <a:stretch/>
        </p:blipFill>
        <p:spPr>
          <a:xfrm>
            <a:off x="1744716" y="1834740"/>
            <a:ext cx="5201392" cy="3953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7" y="337468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Waterways safety quiz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0516" y="3811593"/>
            <a:ext cx="3871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Test yourself by completing the quiz.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49689" y="1995711"/>
            <a:ext cx="41630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Do you know how to keep safe by rivers and canals, lakes and reservoirs? </a:t>
            </a:r>
          </a:p>
        </p:txBody>
      </p:sp>
      <p:sp>
        <p:nvSpPr>
          <p:cNvPr id="5" name="Oval 4"/>
          <p:cNvSpPr/>
          <p:nvPr/>
        </p:nvSpPr>
        <p:spPr>
          <a:xfrm>
            <a:off x="472964" y="1369974"/>
            <a:ext cx="3058512" cy="16149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10259" y="1582684"/>
            <a:ext cx="2583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There are six questions to answer on the next slides.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1876467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619497" y="600533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D6475E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lang="en-GB" sz="4400" b="1" strike="sngStrike" dirty="0">
              <a:solidFill>
                <a:srgbClr val="D6475E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449" t="37215" r="73978" b="30866"/>
          <a:stretch/>
        </p:blipFill>
        <p:spPr>
          <a:xfrm>
            <a:off x="947460" y="2132072"/>
            <a:ext cx="2999866" cy="3695835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024" y="5735100"/>
            <a:ext cx="2715090" cy="110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4301" y="1321539"/>
            <a:ext cx="9690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Beth wants to go for a walk by the canal. Should Beth…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74291" y="2319545"/>
            <a:ext cx="6783859" cy="2922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go by herself so she can be nice and quiet?</a:t>
            </a:r>
          </a:p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endParaRPr lang="en-GB" sz="2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go with a friend?</a:t>
            </a:r>
          </a:p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endParaRPr lang="en-GB" sz="2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wait for her dad to take her?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7" y="337468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1.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2193386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619497" y="600533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D6475E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lang="en-GB" sz="4400" b="1" strike="sngStrike" dirty="0">
              <a:solidFill>
                <a:srgbClr val="D6475E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910" y="5714745"/>
            <a:ext cx="2715090" cy="110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74288" y="1522472"/>
            <a:ext cx="7013822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Answer c: </a:t>
            </a:r>
          </a:p>
          <a:p>
            <a:pPr>
              <a:lnSpc>
                <a:spcPct val="107000"/>
              </a:lnSpc>
            </a:pPr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Beth should wait for her dad to take her.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4288" y="2998381"/>
            <a:ext cx="7013822" cy="2376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Visiting rivers, canals, lakes and reservoirs is a really fun and nice thing to do, but accidents can happen so people should not go alone, children should always visit with an adult</a:t>
            </a:r>
            <a:r>
              <a:rPr lang="en-GB" sz="2800" i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. </a:t>
            </a:r>
            <a:endParaRPr lang="en-GB" sz="2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7" y="337468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Answer 1.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1449" t="37215" r="73978" b="30866"/>
          <a:stretch/>
        </p:blipFill>
        <p:spPr>
          <a:xfrm>
            <a:off x="947460" y="2132072"/>
            <a:ext cx="2999866" cy="36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20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4D97EA-2065-4903-9D8A-E45B07FF8D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0" y="654819"/>
            <a:ext cx="968621" cy="10763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EBE916-BECF-4594-87F7-6F7132F57DC1}"/>
              </a:ext>
            </a:extLst>
          </p:cNvPr>
          <p:cNvSpPr txBox="1"/>
          <p:nvPr/>
        </p:nvSpPr>
        <p:spPr>
          <a:xfrm>
            <a:off x="1863957" y="2099307"/>
            <a:ext cx="10328043" cy="32470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We will be able to: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 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02000"/>
              <a:buFontTx/>
              <a:buBlip>
                <a:blip r:embed="rId3"/>
              </a:buBlip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identify hazards and hidden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dangers near canals and rivers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02000"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02000"/>
              <a:buFontTx/>
              <a:buBlip>
                <a:blip r:embed="rId3"/>
              </a:buBlip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explain how to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keep safe near canals and rivers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02000"/>
              <a:buFontTx/>
              <a:buBlip>
                <a:blip r:embed="rId3"/>
              </a:buBlip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02000"/>
              <a:buFontTx/>
              <a:buBlip>
                <a:blip r:embed="rId3"/>
              </a:buBlip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escribe what to do if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there is an incident or emergency</a:t>
            </a:r>
            <a:endParaRPr lang="en-GB" sz="2400" dirty="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02000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876134-4E32-4B5A-8C60-DDF627FE63BB}"/>
              </a:ext>
            </a:extLst>
          </p:cNvPr>
          <p:cNvSpPr txBox="1"/>
          <p:nvPr/>
        </p:nvSpPr>
        <p:spPr>
          <a:xfrm>
            <a:off x="1167695" y="672127"/>
            <a:ext cx="103020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We are learning about </a:t>
            </a:r>
            <a:r>
              <a:rPr lang="en-GB" sz="2800" b="1" dirty="0">
                <a:solidFill>
                  <a:prstClr val="black"/>
                </a:solidFill>
                <a:latin typeface="League Spartan" panose="00000800000000000000" pitchFamily="50" charset="0"/>
              </a:rPr>
              <a:t>keeping safe near rivers, canals, lakes and reservoirs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0" y="6471402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877157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572" y="5770178"/>
            <a:ext cx="2666303" cy="108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5727" t="33216" r="35303" b="16402"/>
          <a:stretch/>
        </p:blipFill>
        <p:spPr>
          <a:xfrm>
            <a:off x="806156" y="2302016"/>
            <a:ext cx="3467596" cy="33922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1302" y="2512450"/>
            <a:ext cx="6783859" cy="2819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make a lasso with rope to pull it back?</a:t>
            </a:r>
          </a:p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endParaRPr lang="en-US" sz="2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step slowly into the river to see how deep it is before reaching for the ball?</a:t>
            </a:r>
          </a:p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endParaRPr lang="en-US" sz="2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leave it and tell a trusted adult?</a:t>
            </a:r>
            <a:endParaRPr lang="en-GB" sz="2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5418" y="1409830"/>
            <a:ext cx="9514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Stefan’s football has rolled into the river.  Should he… </a:t>
            </a:r>
            <a:endParaRPr lang="en-GB" sz="2800" b="1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7" y="337468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2.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2439201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869" y="5580993"/>
            <a:ext cx="3130007" cy="127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20281" y="1856522"/>
            <a:ext cx="7061816" cy="1475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Answer a: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Stephan should leave it and tell a trusted adult.</a:t>
            </a:r>
            <a:endParaRPr lang="en-GB" sz="2800" b="1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0281" y="3577707"/>
            <a:ext cx="68424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It may not be safe to go close to the water to reach the ball, an adult will be able to help.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7" y="337468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Answer 2.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5727" t="33216" r="35303" b="16402"/>
          <a:stretch/>
        </p:blipFill>
        <p:spPr>
          <a:xfrm>
            <a:off x="806156" y="2302016"/>
            <a:ext cx="3467596" cy="339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56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619497" y="600533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D6475E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lang="en-GB" sz="4400" b="1" strike="sngStrike" dirty="0">
              <a:solidFill>
                <a:srgbClr val="D6475E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387" y="5707116"/>
            <a:ext cx="2820871" cy="115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6648" t="63730" r="26346" b="8428"/>
          <a:stretch/>
        </p:blipFill>
        <p:spPr>
          <a:xfrm>
            <a:off x="1252260" y="2843936"/>
            <a:ext cx="3361038" cy="30950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26439" y="1478774"/>
            <a:ext cx="1038367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It is a hot and sunny day, Rae wants to swim in the lake but </a:t>
            </a:r>
          </a:p>
          <a:p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which of these might be hidden dangers?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6677" y="2562167"/>
            <a:ext cx="6783859" cy="2858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The water depth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endParaRPr lang="en-GB" sz="2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Slippery banks and edges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endParaRPr lang="en-GB" sz="2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Polluted or untreated water</a:t>
            </a:r>
            <a:endParaRPr lang="en-GB" sz="2800" dirty="0">
              <a:effectLst/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7" y="337468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3.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1015344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619497" y="600533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D6475E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lang="en-GB" sz="4400" b="1" strike="sngStrike" dirty="0">
              <a:solidFill>
                <a:srgbClr val="D6475E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66" y="5686097"/>
            <a:ext cx="2872392" cy="117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03408" y="1517338"/>
            <a:ext cx="6783859" cy="240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Answer a, b and c:</a:t>
            </a:r>
          </a:p>
          <a:p>
            <a:pPr marL="514350" lvl="0" indent="-514350">
              <a:lnSpc>
                <a:spcPct val="150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The water depth</a:t>
            </a:r>
          </a:p>
          <a:p>
            <a:pPr marL="514350" lvl="0" indent="-514350">
              <a:lnSpc>
                <a:spcPct val="150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Slippery banks and edges</a:t>
            </a:r>
          </a:p>
          <a:p>
            <a:pPr marL="514350" lvl="0" indent="-514350">
              <a:lnSpc>
                <a:spcPct val="150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Polluted or untreated water</a:t>
            </a:r>
            <a:endParaRPr lang="en-GB" sz="2800" b="1" dirty="0">
              <a:effectLst/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3408" y="4387506"/>
            <a:ext cx="6613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All of these could be hidden dangers if swimming in a lake, river or canal.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7" y="337468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Answer 3.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6648" t="63730" r="26346" b="8428"/>
          <a:stretch/>
        </p:blipFill>
        <p:spPr>
          <a:xfrm>
            <a:off x="1252260" y="2843936"/>
            <a:ext cx="3361038" cy="309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78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619497" y="600533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D6475E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lang="en-GB" sz="4400" b="1" strike="sngStrike" dirty="0">
              <a:solidFill>
                <a:srgbClr val="D6475E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198" y="2405690"/>
            <a:ext cx="3323167" cy="3438755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343" y="5623034"/>
            <a:ext cx="2748018" cy="112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78384" y="1652831"/>
            <a:ext cx="4838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What does this sign mean?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6008" y="2176051"/>
            <a:ext cx="6783859" cy="2819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Lato" panose="020B060402020202020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No front crawl</a:t>
            </a:r>
          </a:p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endParaRPr lang="en-GB" sz="2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No swimming</a:t>
            </a:r>
          </a:p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endParaRPr lang="en-GB" sz="2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It is safe to swim here</a:t>
            </a:r>
            <a:endParaRPr lang="en-GB" sz="2800" dirty="0">
              <a:effectLst/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7" y="337468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4.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1616580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127128" y="683331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D6475E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lang="en-GB" sz="4400" b="1" strike="sngStrike" dirty="0">
              <a:solidFill>
                <a:srgbClr val="D6475E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554" y="1021844"/>
            <a:ext cx="2005480" cy="2075235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847" y="5640143"/>
            <a:ext cx="2748018" cy="112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19306" y="1111993"/>
            <a:ext cx="3909046" cy="1454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Answer b: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No swimming.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GB" sz="2800" b="1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1922" y="2094895"/>
            <a:ext cx="3909046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This sign means it is not safe to swim here.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515238" y="3246571"/>
            <a:ext cx="1030458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It can be dangerous to swim in rivers and canals, as there may be unseen or unexpected hazards such as:</a:t>
            </a:r>
          </a:p>
          <a:p>
            <a:pPr lvl="0">
              <a:defRPr/>
            </a:pPr>
            <a:r>
              <a:rPr lang="en-GB" sz="11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sz="2800" i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fast-running water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sz="2800" i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unseen rocks or objects in the water (broken glass, litter)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sz="2800" i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unpredictable currents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sz="2800" i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slippery banks and edges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sz="2800" i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deep water or cold water </a:t>
            </a:r>
            <a:endParaRPr lang="en-GB" sz="2800" b="1" i="1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7" y="337468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Answer 4.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1835615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5674" t="36429" r="35455" b="17307"/>
          <a:stretch/>
        </p:blipFill>
        <p:spPr>
          <a:xfrm>
            <a:off x="947461" y="2723569"/>
            <a:ext cx="3674243" cy="3311816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198" y="5528441"/>
            <a:ext cx="2911802" cy="118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63378" y="1227196"/>
            <a:ext cx="1009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Devi sees that someone has fallen into the river and is in distress. Should Devi…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02894" y="2047709"/>
            <a:ext cx="6169391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encourage them to try to float then swim to the side?</a:t>
            </a:r>
          </a:p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endParaRPr lang="en-GB" sz="2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give them a bar of chocolate for energy?</a:t>
            </a:r>
          </a:p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endParaRPr lang="en-GB" sz="2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dive in to help them?</a:t>
            </a:r>
            <a:endParaRPr lang="en-GB" sz="2800" dirty="0">
              <a:effectLst/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7" y="337468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5.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2351408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721" y="5691039"/>
            <a:ext cx="2860279" cy="116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71060" y="1931048"/>
            <a:ext cx="6169391" cy="1475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Answer a: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Devi should </a:t>
            </a:r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encourage them to try to float then swim to the side.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1060" y="3580531"/>
            <a:ext cx="6365417" cy="193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Only adults who are trained should enter the water to rescue a person in distress.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GB" sz="2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7" y="337468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Answer 5.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5674" t="36429" r="35455" b="17307"/>
          <a:stretch/>
        </p:blipFill>
        <p:spPr>
          <a:xfrm>
            <a:off x="947461" y="2723569"/>
            <a:ext cx="3674243" cy="331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69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619497" y="600533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D6475E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lang="en-GB" sz="4400" b="1" strike="sngStrike" dirty="0">
              <a:solidFill>
                <a:srgbClr val="D6475E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8" t="57318" r="23997" b="12153"/>
          <a:stretch/>
        </p:blipFill>
        <p:spPr bwMode="auto">
          <a:xfrm>
            <a:off x="733172" y="2712561"/>
            <a:ext cx="3110052" cy="33892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711" y="5621470"/>
            <a:ext cx="2872289" cy="117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51386" y="2590319"/>
            <a:ext cx="6783859" cy="342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07000"/>
              </a:lnSpc>
              <a:buFont typeface="+mj-lt"/>
              <a:buAutoNum type="alphaLcParenR"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lie by the side of the canal and try to reach out to the person? </a:t>
            </a:r>
          </a:p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endParaRPr lang="en-GB" sz="2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throw the person the football?</a:t>
            </a:r>
          </a:p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endParaRPr lang="en-GB" sz="2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find a long stick to help reach the person from the bridge?</a:t>
            </a:r>
            <a:endParaRPr lang="en-GB" sz="2800" dirty="0">
              <a:effectLst/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2563" y="1253245"/>
            <a:ext cx="1027247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Someone has fallen into the canal and cannot swim. </a:t>
            </a:r>
            <a:r>
              <a:rPr lang="en-GB" sz="2800" b="1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Yinka</a:t>
            </a:r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and her friends are playing football nearby. Should they…</a:t>
            </a:r>
            <a:endParaRPr lang="en-GB" sz="2800" b="1" dirty="0">
              <a:effectLst/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7" y="337468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 6.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3416772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577455" y="637847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D6475E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lang="en-GB" sz="4400" b="1" strike="sngStrike" dirty="0">
              <a:solidFill>
                <a:srgbClr val="D6475E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711" y="5621470"/>
            <a:ext cx="2872289" cy="117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03783" y="3555741"/>
            <a:ext cx="6783859" cy="193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The person can hold on to the football to help them float.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GB" sz="2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The other options are not safe.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3783" y="1888118"/>
            <a:ext cx="6783859" cy="1475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Answer b: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Devi and her friends should throw the person the football.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7" y="337468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Answer 6.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8" t="57318" r="23997" b="12153"/>
          <a:stretch/>
        </p:blipFill>
        <p:spPr bwMode="auto">
          <a:xfrm>
            <a:off x="1326024" y="2725372"/>
            <a:ext cx="3110052" cy="33892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504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619497" y="600533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D6475E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lang="en-GB" sz="4400" b="1" strike="sngStrike" dirty="0">
              <a:solidFill>
                <a:srgbClr val="D6475E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105" y="5819419"/>
            <a:ext cx="2545613" cy="10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6" y="337468"/>
            <a:ext cx="11722832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Rivers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3" name="Picture 2" descr="Autumn, River, Nature, Water, Tre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011" y="3236170"/>
            <a:ext cx="3317339" cy="218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0" y="6471402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  <p:pic>
        <p:nvPicPr>
          <p:cNvPr id="1038" name="Picture 14" descr="Hardcastle Crags, Yorkshire, Ri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559" y="785206"/>
            <a:ext cx="3202245" cy="206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ower Bridge, London, River, Engla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3" y="4088317"/>
            <a:ext cx="3336222" cy="21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6444" y="1510260"/>
            <a:ext cx="6667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Rivers are waterways that are formed by nature. They can be found in rural areas, towns and cities. </a:t>
            </a:r>
          </a:p>
        </p:txBody>
      </p:sp>
      <p:pic>
        <p:nvPicPr>
          <p:cNvPr id="2050" name="Picture 2" descr="Townscape, Cityscape, Town, Cit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14" y="3667881"/>
            <a:ext cx="3197398" cy="218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544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Well done…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959762" y="1506297"/>
            <a:ext cx="10272475" cy="111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You completed the quiz!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How many did you get right?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133" t="20070" r="22728" b="24336"/>
          <a:stretch/>
        </p:blipFill>
        <p:spPr>
          <a:xfrm>
            <a:off x="1803589" y="3127935"/>
            <a:ext cx="4108316" cy="3122832"/>
          </a:xfrm>
          <a:prstGeom prst="rect">
            <a:avLst/>
          </a:prstGeom>
        </p:spPr>
      </p:pic>
      <p:pic>
        <p:nvPicPr>
          <p:cNvPr id="10242" name="Picture 2" descr="Praise, Feedback, Well Done, Emotion, Posit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293" y="1351960"/>
            <a:ext cx="3551949" cy="355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735725" y="2831860"/>
            <a:ext cx="2364829" cy="11936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171904" y="3163424"/>
            <a:ext cx="1492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? out of 6.</a:t>
            </a: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1086604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5F3E27B5-1F39-4DA9-B4DA-762BB30A3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148" y="5911702"/>
            <a:ext cx="2557851" cy="104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0650" t="38420" r="30110" b="15632"/>
          <a:stretch/>
        </p:blipFill>
        <p:spPr>
          <a:xfrm>
            <a:off x="2292395" y="2682352"/>
            <a:ext cx="7199526" cy="3229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3895" y="2618281"/>
            <a:ext cx="480060" cy="525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Oval Callout 2"/>
          <p:cNvSpPr/>
          <p:nvPr/>
        </p:nvSpPr>
        <p:spPr>
          <a:xfrm>
            <a:off x="8221214" y="329609"/>
            <a:ext cx="3671827" cy="1992379"/>
          </a:xfrm>
          <a:prstGeom prst="wedgeEllipseCallout">
            <a:avLst>
              <a:gd name="adj1" fmla="val -75247"/>
              <a:gd name="adj2" fmla="val 113556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515333" y="699031"/>
            <a:ext cx="3231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Which word does </a:t>
            </a:r>
          </a:p>
          <a:p>
            <a:pPr algn="ctr"/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each letter stand for? 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265812" y="471378"/>
            <a:ext cx="3344466" cy="1655133"/>
          </a:xfrm>
          <a:prstGeom prst="wedgeEllipseCallout">
            <a:avLst>
              <a:gd name="adj1" fmla="val 27351"/>
              <a:gd name="adj2" fmla="val 133224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030" y="761753"/>
            <a:ext cx="3231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Think about lakes, rivers and canals.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4044342" y="219465"/>
            <a:ext cx="4036927" cy="2158955"/>
          </a:xfrm>
          <a:prstGeom prst="wedgeEllipseCallout">
            <a:avLst>
              <a:gd name="adj1" fmla="val -13224"/>
              <a:gd name="adj2" fmla="val 97004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447181" y="606444"/>
            <a:ext cx="3231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What do you think our safety message is?</a:t>
            </a: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828916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5F3E27B5-1F39-4DA9-B4DA-762BB30A3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148" y="5911702"/>
            <a:ext cx="2557851" cy="104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0650" t="38420" r="30110" b="15632"/>
          <a:stretch/>
        </p:blipFill>
        <p:spPr>
          <a:xfrm>
            <a:off x="2292395" y="2682352"/>
            <a:ext cx="7199526" cy="3229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3895" y="2618281"/>
            <a:ext cx="480060" cy="525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Oval Callout 2"/>
          <p:cNvSpPr/>
          <p:nvPr/>
        </p:nvSpPr>
        <p:spPr>
          <a:xfrm>
            <a:off x="9076545" y="1802981"/>
            <a:ext cx="2704329" cy="1578172"/>
          </a:xfrm>
          <a:prstGeom prst="wedgeEllipseCallout">
            <a:avLst>
              <a:gd name="adj1" fmla="val -53984"/>
              <a:gd name="adj2" fmla="val 108214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Callout 7"/>
          <p:cNvSpPr/>
          <p:nvPr/>
        </p:nvSpPr>
        <p:spPr>
          <a:xfrm>
            <a:off x="265812" y="471378"/>
            <a:ext cx="2445490" cy="1520061"/>
          </a:xfrm>
          <a:prstGeom prst="wedgeEllipseCallout">
            <a:avLst>
              <a:gd name="adj1" fmla="val 52568"/>
              <a:gd name="adj2" fmla="val 145815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148" y="847189"/>
            <a:ext cx="1740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Stay…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3118638" y="350206"/>
            <a:ext cx="2771799" cy="1630600"/>
          </a:xfrm>
          <a:prstGeom prst="wedgeEllipseCallout">
            <a:avLst>
              <a:gd name="adj1" fmla="val 8087"/>
              <a:gd name="adj2" fmla="val 123087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523895" y="780785"/>
            <a:ext cx="1866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Away…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07005" y="508133"/>
            <a:ext cx="18669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From the…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6295694" y="350206"/>
            <a:ext cx="3071590" cy="1630600"/>
          </a:xfrm>
          <a:prstGeom prst="wedgeEllipseCallout">
            <a:avLst>
              <a:gd name="adj1" fmla="val -19714"/>
              <a:gd name="adj2" fmla="val 147338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9634148" y="2207346"/>
            <a:ext cx="1866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Edge…</a:t>
            </a:r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1937816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048" y="5822433"/>
            <a:ext cx="2264114" cy="9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0EC4AA2-3C6F-4AE5-B71D-347B6046B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414" y="439228"/>
            <a:ext cx="5814036" cy="12191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526483" y="605642"/>
            <a:ext cx="1674421" cy="5937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650" t="17897" r="29338" b="15632"/>
          <a:stretch/>
        </p:blipFill>
        <p:spPr>
          <a:xfrm>
            <a:off x="926704" y="531519"/>
            <a:ext cx="8906549" cy="6044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23366" y="285009"/>
            <a:ext cx="1472540" cy="5937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482855" y="439228"/>
            <a:ext cx="1515075" cy="7601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469298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313" y="5696607"/>
            <a:ext cx="2846632" cy="116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0EC4AA2-3C6F-4AE5-B71D-347B6046B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414" y="439228"/>
            <a:ext cx="5814036" cy="12191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517" t="18324" r="30163" b="18445"/>
          <a:stretch/>
        </p:blipFill>
        <p:spPr>
          <a:xfrm>
            <a:off x="6316095" y="2193643"/>
            <a:ext cx="5783141" cy="3467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26483" y="605642"/>
            <a:ext cx="1674421" cy="5937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420883" y="420764"/>
            <a:ext cx="11022774" cy="707886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0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Remember…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EC4AA2-3C6F-4AE5-B71D-347B6046B4F7}"/>
              </a:ext>
            </a:extLst>
          </p:cNvPr>
          <p:cNvSpPr txBox="1">
            <a:spLocks/>
          </p:cNvSpPr>
          <p:nvPr/>
        </p:nvSpPr>
        <p:spPr>
          <a:xfrm>
            <a:off x="451061" y="1311744"/>
            <a:ext cx="5681114" cy="4962508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80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Children should always tell an adult where they are going. </a:t>
            </a:r>
          </a:p>
          <a:p>
            <a:pPr>
              <a:lnSpc>
                <a:spcPct val="120000"/>
              </a:lnSpc>
            </a:pPr>
            <a:r>
              <a:rPr lang="en-GB" sz="80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Children should stay with an adult near water. </a:t>
            </a:r>
          </a:p>
          <a:p>
            <a:pPr>
              <a:lnSpc>
                <a:spcPct val="120000"/>
              </a:lnSpc>
            </a:pPr>
            <a:r>
              <a:rPr lang="en-GB" sz="80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Be aware of hazards near waterways. </a:t>
            </a:r>
          </a:p>
          <a:p>
            <a:pPr>
              <a:lnSpc>
                <a:spcPct val="120000"/>
              </a:lnSpc>
            </a:pPr>
            <a:r>
              <a:rPr lang="en-GB" sz="80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Always tell an adult if you think someone is in danger. </a:t>
            </a:r>
          </a:p>
          <a:p>
            <a:pPr>
              <a:lnSpc>
                <a:spcPct val="120000"/>
              </a:lnSpc>
            </a:pPr>
            <a:r>
              <a:rPr lang="en-GB" sz="80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In an emergency, call 999. Describe where you are as accurately as possible.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66226" y="1510434"/>
            <a:ext cx="1171906" cy="8315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266373" y="1455478"/>
            <a:ext cx="8328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897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0C4B8-0B55-4BB6-B34B-9B3BEBCC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39" y="188746"/>
            <a:ext cx="11468892" cy="1325563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B050"/>
                </a:solidFill>
                <a:latin typeface="League Spartan" panose="00000800000000000000" pitchFamily="50" charset="0"/>
              </a:rPr>
              <a:t>Keeping safe near canals and rivers</a:t>
            </a:r>
            <a:endParaRPr lang="en-GB" sz="3600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DC0C9-CB1C-459A-8A1D-4EA818C39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239" y="1969719"/>
            <a:ext cx="7752851" cy="11621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Well done on completing the activities!</a:t>
            </a:r>
          </a:p>
          <a:p>
            <a:pPr marL="0" indent="0">
              <a:buNone/>
            </a:pPr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 go back to the ‘What’s your starting point?’ activity.</a:t>
            </a:r>
          </a:p>
          <a:p>
            <a:endParaRPr lang="en-GB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B3CFE0-94D5-4ABE-BAF2-176E6110F16F}"/>
              </a:ext>
            </a:extLst>
          </p:cNvPr>
          <p:cNvSpPr/>
          <p:nvPr/>
        </p:nvSpPr>
        <p:spPr>
          <a:xfrm>
            <a:off x="442597" y="4249163"/>
            <a:ext cx="643905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 there anything you would like to change?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 there anything you would like to add?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33BE93-B317-47F4-9A31-EF71D1032A48}"/>
              </a:ext>
            </a:extLst>
          </p:cNvPr>
          <p:cNvSpPr/>
          <p:nvPr/>
        </p:nvSpPr>
        <p:spPr>
          <a:xfrm>
            <a:off x="466239" y="1146270"/>
            <a:ext cx="8705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Where are we now?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CAEA9C-2682-4DAB-B71F-B25E3CEE5800}"/>
              </a:ext>
            </a:extLst>
          </p:cNvPr>
          <p:cNvSpPr txBox="1"/>
          <p:nvPr/>
        </p:nvSpPr>
        <p:spPr>
          <a:xfrm>
            <a:off x="442597" y="3248213"/>
            <a:ext cx="5958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Draw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or write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 what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 children can do to keep safe near canals, rivers, lakes and reservoirs.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28520-7A25-481C-B7B1-D32E8A00E33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169">
            <a:off x="6907150" y="4940854"/>
            <a:ext cx="1234735" cy="6173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0" t="7569" r="19410" b="6667"/>
          <a:stretch/>
        </p:blipFill>
        <p:spPr>
          <a:xfrm>
            <a:off x="8175625" y="2327186"/>
            <a:ext cx="2884332" cy="3238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17" y="1403028"/>
            <a:ext cx="1052146" cy="1052146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593" y="5795432"/>
            <a:ext cx="2604407" cy="106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393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401288" y="341555"/>
            <a:ext cx="9658608" cy="707886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noProof="0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Additional activity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03" y="5535210"/>
            <a:ext cx="3079797" cy="125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994185" y="1575238"/>
            <a:ext cx="5174427" cy="3959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Write six safety rules for keeping safe near rivers, canals, lakes or reservoirs, then design these into a poster.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You could start the sentences…</a:t>
            </a:r>
          </a:p>
          <a:p>
            <a:r>
              <a:rPr lang="en-GB" b="1" dirty="0"/>
              <a:t>Do… </a:t>
            </a:r>
          </a:p>
          <a:p>
            <a:r>
              <a:rPr lang="en-GB" b="1" dirty="0"/>
              <a:t>Don’t… </a:t>
            </a:r>
          </a:p>
        </p:txBody>
      </p:sp>
      <p:pic>
        <p:nvPicPr>
          <p:cNvPr id="2056" name="Picture 8" descr="House, Cartoon, River, Scene, Pat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" t="-706" r="37257" b="7909"/>
          <a:stretch/>
        </p:blipFill>
        <p:spPr bwMode="auto">
          <a:xfrm>
            <a:off x="6379337" y="1521312"/>
            <a:ext cx="4299078" cy="35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ule, Pressure, Stamp, Wont, Come He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4011">
            <a:off x="6895720" y="939933"/>
            <a:ext cx="5037835" cy="188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2890128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619497" y="600533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D6475E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lang="en-GB" sz="4400" b="1" strike="sngStrike" dirty="0">
              <a:solidFill>
                <a:srgbClr val="D6475E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105" y="5819419"/>
            <a:ext cx="2545613" cy="10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6" y="337468"/>
            <a:ext cx="11722832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Canals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0" y="6471402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  <p:pic>
        <p:nvPicPr>
          <p:cNvPr id="1044" name="Picture 20" descr="Canal, Waterway, Field, Pol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589" y="1184564"/>
            <a:ext cx="3833417" cy="222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ridge, Dublin, Ireland, Eire, C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16" y="3764665"/>
            <a:ext cx="4099354" cy="218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65985" y="1596160"/>
            <a:ext cx="59288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Canals are waterways that are made by people. They can be found in the countryside, towns and cities. </a:t>
            </a:r>
          </a:p>
        </p:txBody>
      </p:sp>
      <p:pic>
        <p:nvPicPr>
          <p:cNvPr id="1050" name="Picture 26" descr="Bridge, Brick, Canal, Waterway, Ri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93" y="3718378"/>
            <a:ext cx="4099035" cy="222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948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619497" y="600533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D6475E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lang="en-GB" sz="4400" b="1" strike="sngStrike" dirty="0">
              <a:solidFill>
                <a:srgbClr val="D6475E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105" y="5819419"/>
            <a:ext cx="2545613" cy="10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6" y="337468"/>
            <a:ext cx="11722832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Lakes and reservoirs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0" y="6471402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  <p:pic>
        <p:nvPicPr>
          <p:cNvPr id="1042" name="Picture 18" descr="Mountain Panorama, Mountains, Bergs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71" y="3095030"/>
            <a:ext cx="4233691" cy="232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65985" y="1596160"/>
            <a:ext cx="10364167" cy="1299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 lake is a large area of water surrounded by land.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 reservoir is a natural or artificial lake used as a water supply. </a:t>
            </a:r>
          </a:p>
        </p:txBody>
      </p:sp>
      <p:pic>
        <p:nvPicPr>
          <p:cNvPr id="3074" name="Picture 2" descr="Landscape, Nature, Sky, Mountain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 t="15855" r="-277" b="-831"/>
          <a:stretch/>
        </p:blipFill>
        <p:spPr bwMode="auto">
          <a:xfrm>
            <a:off x="6148068" y="3095030"/>
            <a:ext cx="4233691" cy="239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69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33BE93-B317-47F4-9A31-EF71D1032A48}"/>
              </a:ext>
            </a:extLst>
          </p:cNvPr>
          <p:cNvSpPr/>
          <p:nvPr/>
        </p:nvSpPr>
        <p:spPr>
          <a:xfrm>
            <a:off x="561238" y="340878"/>
            <a:ext cx="870530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What’s our starting point?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97BC9C-B6F0-4A20-A3B2-8335348CE7F6}"/>
              </a:ext>
            </a:extLst>
          </p:cNvPr>
          <p:cNvSpPr txBox="1"/>
          <p:nvPr/>
        </p:nvSpPr>
        <p:spPr>
          <a:xfrm>
            <a:off x="342577" y="1017986"/>
            <a:ext cx="5629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Draw and write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CAEA9C-2682-4DAB-B71F-B25E3CEE5800}"/>
              </a:ext>
            </a:extLst>
          </p:cNvPr>
          <p:cNvSpPr txBox="1"/>
          <p:nvPr/>
        </p:nvSpPr>
        <p:spPr>
          <a:xfrm>
            <a:off x="488164" y="3664663"/>
            <a:ext cx="54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CAEA9C-2682-4DAB-B71F-B25E3CEE5800}"/>
              </a:ext>
            </a:extLst>
          </p:cNvPr>
          <p:cNvSpPr txBox="1"/>
          <p:nvPr/>
        </p:nvSpPr>
        <p:spPr>
          <a:xfrm>
            <a:off x="655832" y="2414278"/>
            <a:ext cx="5662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</a:rPr>
              <a:t>What can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</a:rPr>
              <a:t> children do </a:t>
            </a:r>
            <a:r>
              <a:rPr lang="en-GB" sz="2800" b="1" dirty="0">
                <a:solidFill>
                  <a:prstClr val="black"/>
                </a:solidFill>
                <a:latin typeface="Lato" panose="020F0502020204030203"/>
              </a:rPr>
              <a:t>to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</a:rPr>
              <a:t>keep safe near canals, rivers, lakes and reservoirs?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424330-D925-4331-BD07-6CC902FAF2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169">
            <a:off x="2386066" y="4317622"/>
            <a:ext cx="1542782" cy="7713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6486764"/>
            <a:ext cx="12193057" cy="359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0" t="7569" r="19410" b="6667"/>
          <a:stretch/>
        </p:blipFill>
        <p:spPr>
          <a:xfrm>
            <a:off x="7114623" y="1284842"/>
            <a:ext cx="4109392" cy="4613373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105" y="5819419"/>
            <a:ext cx="2545613" cy="10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390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619497" y="600533"/>
            <a:ext cx="9658608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D6475E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lang="en-GB" sz="4400" b="1" strike="sngStrike" dirty="0">
              <a:solidFill>
                <a:srgbClr val="D6475E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341" y="5704858"/>
            <a:ext cx="2892763" cy="118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6" y="337468"/>
            <a:ext cx="11722832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Rivers and canals, lakes and reservoirs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026" name="Picture 2" descr="Picnic Table, Outdoor Furni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0" y="1843190"/>
            <a:ext cx="4463916" cy="312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7656" y="1843190"/>
            <a:ext cx="52737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Why do people like visiting these places?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What activities might people do here?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Think of 5 ideas…</a:t>
            </a:r>
          </a:p>
        </p:txBody>
      </p:sp>
      <p:pic>
        <p:nvPicPr>
          <p:cNvPr id="4098" name="Picture 2" descr="Pixel Cells, Idea, Visualiza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6396" b="732"/>
          <a:stretch/>
        </p:blipFill>
        <p:spPr bwMode="auto">
          <a:xfrm>
            <a:off x="7261024" y="3766090"/>
            <a:ext cx="2017987" cy="24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424330-D925-4331-BD07-6CC902FAF29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169">
            <a:off x="2436430" y="5484780"/>
            <a:ext cx="1542782" cy="771391"/>
          </a:xfrm>
          <a:prstGeom prst="rect">
            <a:avLst/>
          </a:prstGeom>
        </p:spPr>
      </p:pic>
      <p:sp>
        <p:nvSpPr>
          <p:cNvPr id="11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4033525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409" y="5766492"/>
            <a:ext cx="2741695" cy="111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91886" y="337468"/>
            <a:ext cx="11722832" cy="769441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Activities</a:t>
            </a:r>
            <a:endParaRPr lang="en-GB" sz="4400" b="1" strike="sngStrike" dirty="0">
              <a:solidFill>
                <a:srgbClr val="00B050"/>
              </a:solidFill>
              <a:latin typeface="League Spartan" panose="000008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97777" y="2664900"/>
            <a:ext cx="295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Relaxation</a:t>
            </a:r>
            <a:r>
              <a:rPr lang="en-GB" sz="2800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6100" y="2098597"/>
            <a:ext cx="295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Quiet-time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75310" y="3330307"/>
            <a:ext cx="295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Fishing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8661" y="3372626"/>
            <a:ext cx="1254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Fun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4253" y="4299967"/>
            <a:ext cx="295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Picnics</a:t>
            </a:r>
            <a:r>
              <a:rPr lang="en-GB" sz="2800" dirty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29344" y="3878724"/>
            <a:ext cx="295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Wildlife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53302" y="2496466"/>
            <a:ext cx="295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Fresh air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0027" y="3031694"/>
            <a:ext cx="295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Sports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5746" y="2098597"/>
            <a:ext cx="295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Boats</a:t>
            </a:r>
            <a:r>
              <a:rPr lang="en-GB" sz="2800" dirty="0"/>
              <a:t> / </a:t>
            </a:r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canoeing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57877" y="3762467"/>
            <a:ext cx="295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Walking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20404" y="5273426"/>
            <a:ext cx="337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Days out / holidays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12146" y="5358343"/>
            <a:ext cx="2848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Time with friends or family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3870" y="1214685"/>
            <a:ext cx="73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Here are some ideas…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60947" y="4344325"/>
            <a:ext cx="3399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Visiting new places</a:t>
            </a:r>
          </a:p>
        </p:txBody>
      </p:sp>
      <p:pic>
        <p:nvPicPr>
          <p:cNvPr id="5122" name="Picture 2" descr="Pixel Cells, Idea, Visualiz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999" y="384404"/>
            <a:ext cx="2474748" cy="19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768864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6CEA63-673F-4661-95A0-403D506BA9FE}"/>
              </a:ext>
            </a:extLst>
          </p:cNvPr>
          <p:cNvSpPr txBox="1"/>
          <p:nvPr/>
        </p:nvSpPr>
        <p:spPr>
          <a:xfrm>
            <a:off x="341910" y="428718"/>
            <a:ext cx="11377123" cy="707886"/>
          </a:xfrm>
          <a:prstGeom prst="rect">
            <a:avLst/>
          </a:prstGeom>
          <a:solidFill>
            <a:srgbClr val="F9E3E7">
              <a:alpha val="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000" b="1" dirty="0">
                <a:solidFill>
                  <a:srgbClr val="00B050"/>
                </a:solidFill>
                <a:latin typeface="League Spartan" panose="000008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Keeping safe near lakes, rivers and canals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CDF5561-BB26-42A1-A19B-D4E8F68D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614" y="5700213"/>
            <a:ext cx="2837793" cy="1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0EC4AA2-3C6F-4AE5-B71D-347B6046B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875" y="4626847"/>
            <a:ext cx="7328326" cy="1825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Look carefully at the picture on the next slide.  Find at least 5, up to 10 hazards.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Some are hidden dangers.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EC4AA2-3C6F-4AE5-B71D-347B6046B4F7}"/>
              </a:ext>
            </a:extLst>
          </p:cNvPr>
          <p:cNvSpPr txBox="1">
            <a:spLocks/>
          </p:cNvSpPr>
          <p:nvPr/>
        </p:nvSpPr>
        <p:spPr>
          <a:xfrm>
            <a:off x="635875" y="1615146"/>
            <a:ext cx="7520152" cy="1297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It is fun to visit lakes, rivers and canals, but it is important to keep safe.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EC4AA2-3C6F-4AE5-B71D-347B6046B4F7}"/>
              </a:ext>
            </a:extLst>
          </p:cNvPr>
          <p:cNvSpPr txBox="1">
            <a:spLocks/>
          </p:cNvSpPr>
          <p:nvPr/>
        </p:nvSpPr>
        <p:spPr>
          <a:xfrm>
            <a:off x="635875" y="2753814"/>
            <a:ext cx="7162801" cy="2152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There are lots of hazards and some might be ‘hidden’ dangers. That means we may not see them immediately or at all, but they may still be there.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6146" name="Picture 2" descr="Sign, Caution, Warning, Danger, Safe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027" y="2011941"/>
            <a:ext cx="3034425" cy="267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3"/>
          <p:cNvSpPr txBox="1">
            <a:spLocks/>
          </p:cNvSpPr>
          <p:nvPr/>
        </p:nvSpPr>
        <p:spPr>
          <a:xfrm>
            <a:off x="442597" y="6457346"/>
            <a:ext cx="121920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PSHE Association 2021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2909244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A66D8A5-62FA-49A4-BC90-9A648D27214D}" vid="{201AB91D-F649-41BA-B7C1-4CE60505CE3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8CD5EEA548FA42A79E02DE2A5D37FC" ma:contentTypeVersion="16" ma:contentTypeDescription="Create a new document." ma:contentTypeScope="" ma:versionID="8424bd202f16338cb98a367918685e30">
  <xsd:schema xmlns:xsd="http://www.w3.org/2001/XMLSchema" xmlns:xs="http://www.w3.org/2001/XMLSchema" xmlns:p="http://schemas.microsoft.com/office/2006/metadata/properties" xmlns:ns2="6ded5182-507a-430e-922d-50a9575e5a4a" xmlns:ns3="88f9c89a-407a-49b7-9ca1-7578c3d06dfc" targetNamespace="http://schemas.microsoft.com/office/2006/metadata/properties" ma:root="true" ma:fieldsID="79e071699b62315af1784d66c44ff3de" ns2:_="" ns3:_="">
    <xsd:import namespace="6ded5182-507a-430e-922d-50a9575e5a4a"/>
    <xsd:import namespace="88f9c89a-407a-49b7-9ca1-7578c3d06d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ed5182-507a-430e-922d-50a9575e5a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7c8dee8-8c22-4243-a021-e169b2d8d2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f9c89a-407a-49b7-9ca1-7578c3d06df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1d29111-9521-4e7f-9445-78934f361fc7}" ma:internalName="TaxCatchAll" ma:showField="CatchAllData" ma:web="88f9c89a-407a-49b7-9ca1-7578c3d06d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8f9c89a-407a-49b7-9ca1-7578c3d06dfc" xsi:nil="true"/>
    <lcf76f155ced4ddcb4097134ff3c332f xmlns="6ded5182-507a-430e-922d-50a9575e5a4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5FE96F-B157-4BB7-AFC9-6433A346C34F}"/>
</file>

<file path=customXml/itemProps2.xml><?xml version="1.0" encoding="utf-8"?>
<ds:datastoreItem xmlns:ds="http://schemas.openxmlformats.org/officeDocument/2006/customXml" ds:itemID="{F8AF042D-A1E3-4D83-8DE2-6BF5C7E9CCFB}"/>
</file>

<file path=customXml/itemProps3.xml><?xml version="1.0" encoding="utf-8"?>
<ds:datastoreItem xmlns:ds="http://schemas.openxmlformats.org/officeDocument/2006/customXml" ds:itemID="{2D7D108D-2E15-4F05-AB91-3532BDD9D6F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1771</Words>
  <Application>Microsoft Office PowerPoint</Application>
  <PresentationFormat>Widescreen</PresentationFormat>
  <Paragraphs>298</Paragraphs>
  <Slides>36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Lato</vt:lpstr>
      <vt:lpstr>Gill Sans MT</vt:lpstr>
      <vt:lpstr>Calibri Light</vt:lpstr>
      <vt:lpstr>Open Sans Light</vt:lpstr>
      <vt:lpstr>League Spartan</vt:lpstr>
      <vt:lpstr>Times New Roman</vt:lpstr>
      <vt:lpstr>Arial</vt:lpstr>
      <vt:lpstr>Calibri</vt:lpstr>
      <vt:lpstr>Open Sans Extrabold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Well done…</vt:lpstr>
      <vt:lpstr>PowerPoint Presentation</vt:lpstr>
      <vt:lpstr>PowerPoint Presentation</vt:lpstr>
      <vt:lpstr>PowerPoint Presentation</vt:lpstr>
      <vt:lpstr>PowerPoint Presentation</vt:lpstr>
      <vt:lpstr>Keeping safe near canals and rivers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Bethan Miller</dc:creator>
  <cp:lastModifiedBy>Sam Harvey</cp:lastModifiedBy>
  <cp:revision>508</cp:revision>
  <dcterms:created xsi:type="dcterms:W3CDTF">2020-01-31T10:31:06Z</dcterms:created>
  <dcterms:modified xsi:type="dcterms:W3CDTF">2021-01-19T15:30:13Z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225200</vt:r8>
  </property>
  <property fmtid="{D5CDD505-2E9C-101B-9397-08002B2CF9AE}" pid="3" name="ContentTypeId">
    <vt:lpwstr>0x010100078CD5EEA548FA42A79E02DE2A5D37FC</vt:lpwstr>
  </property>
</Properties>
</file>