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s/slide8.xml" ContentType="application/vnd.openxmlformats-officedocument.presentationml.slide+xml"/>
  <Override PartName="/ppt/slides/slide11.xml" ContentType="application/vnd.openxmlformats-officedocument.presentationml.slide+xml"/>
  <Override PartName="/ppt/slides/slide3.xml" ContentType="application/vnd.openxmlformats-officedocument.presentationml.slide+xml"/>
  <Override PartName="/ppt/slides/slide10.xml" ContentType="application/vnd.openxmlformats-officedocument.presentationml.slide+xml"/>
  <Override PartName="/ppt/slides/slide2.xml" ContentType="application/vnd.openxmlformats-officedocument.presentationml.slide+xml"/>
  <Override PartName="/ppt/slides/slide9.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15.xml" ContentType="application/vnd.openxmlformats-officedocument.presentationml.slide+xml"/>
  <Override PartName="/ppt/slides/slide1.xml" ContentType="application/vnd.openxmlformats-officedocument.presentationml.slide+xml"/>
  <Override PartName="/ppt/slides/slide14.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Slides/notesSlide6.xml" ContentType="application/vnd.openxmlformats-officedocument.presentationml.notesSlide+xml"/>
  <Override PartName="/ppt/slideLayouts/slideLayout10.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9.xml" ContentType="application/vnd.openxmlformats-officedocument.presentationml.slideLayout+xml"/>
  <Override PartName="/ppt/slideLayouts/slideLayout6.xml" ContentType="application/vnd.openxmlformats-officedocument.presentationml.slideLayout+xml"/>
  <Override PartName="/ppt/notesSlides/notesSlide1.xml" ContentType="application/vnd.openxmlformats-officedocument.presentationml.notesSlide+xml"/>
  <Override PartName="/ppt/slideMasters/slideMaster1.xml" ContentType="application/vnd.openxmlformats-officedocument.presentationml.slideMaster+xml"/>
  <Override PartName="/ppt/notesSlides/notesSlide5.xml" ContentType="application/vnd.openxmlformats-officedocument.presentationml.notesSlide+xml"/>
  <Override PartName="/ppt/notesSlides/notesSlide4.xml" ContentType="application/vnd.openxmlformats-officedocument.presentationml.notesSlide+xml"/>
  <Override PartName="/ppt/notesSlides/notesSlide3.xml" ContentType="application/vnd.openxmlformats-officedocument.presentationml.notesSlide+xml"/>
  <Override PartName="/ppt/notesSlides/notesSlide2.xml" ContentType="application/vnd.openxmlformats-officedocument.presentationml.notesSlide+xml"/>
  <Override PartName="/ppt/slideLayouts/slideLayout11.xml" ContentType="application/vnd.openxmlformats-officedocument.presentationml.slideLayout+xml"/>
  <Override PartName="/ppt/slideLayouts/slideLayout4.xml" ContentType="application/vnd.openxmlformats-officedocument.presentationml.slideLayout+xml"/>
  <Override PartName="/ppt/notesSlides/notesSlide7.xml" ContentType="application/vnd.openxmlformats-officedocument.presentationml.notesSlide+xml"/>
  <Override PartName="/ppt/slideLayouts/slideLayout5.xml" ContentType="application/vnd.openxmlformats-officedocument.presentationml.slideLayout+xml"/>
  <Override PartName="/ppt/notesSlides/notesSlide8.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notesMasters/notesMaster1.xml" ContentType="application/vnd.openxmlformats-officedocument.presentationml.notesMaster+xml"/>
  <Override PartName="/ppt/commentAuthors.xml" ContentType="application/vnd.openxmlformats-officedocument.presentationml.commentAuthor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bookmarkIdSeed="2">
  <p:sldMasterIdLst>
    <p:sldMasterId id="2147483648" r:id="rId1"/>
  </p:sldMasterIdLst>
  <p:notesMasterIdLst>
    <p:notesMasterId r:id="rId17"/>
  </p:notesMasterIdLst>
  <p:sldIdLst>
    <p:sldId id="296" r:id="rId2"/>
    <p:sldId id="271" r:id="rId3"/>
    <p:sldId id="272" r:id="rId4"/>
    <p:sldId id="266" r:id="rId5"/>
    <p:sldId id="298" r:id="rId6"/>
    <p:sldId id="307" r:id="rId7"/>
    <p:sldId id="312" r:id="rId8"/>
    <p:sldId id="309" r:id="rId9"/>
    <p:sldId id="316" r:id="rId10"/>
    <p:sldId id="310" r:id="rId11"/>
    <p:sldId id="311" r:id="rId12"/>
    <p:sldId id="313" r:id="rId13"/>
    <p:sldId id="295" r:id="rId14"/>
    <p:sldId id="314" r:id="rId15"/>
    <p:sldId id="273" r:id="rId16"/>
  </p:sldIdLst>
  <p:sldSz cx="12192000" cy="6858000"/>
  <p:notesSz cx="6858000" cy="9144000"/>
  <p:embeddedFontLst>
    <p:embeddedFont>
      <p:font typeface="Calibri" panose="020F0502020204030204" pitchFamily="34" charset="0"/>
      <p:regular r:id="rId18"/>
      <p:bold r:id="rId19"/>
      <p:italic r:id="rId20"/>
      <p:boldItalic r:id="rId21"/>
    </p:embeddedFont>
    <p:embeddedFont>
      <p:font typeface="Calibri Light" panose="020F0302020204030204" pitchFamily="34" charset="0"/>
      <p:regular r:id="rId22"/>
      <p:italic r:id="rId23"/>
    </p:embeddedFont>
    <p:embeddedFont>
      <p:font typeface="Gill Sans MT" panose="020B0502020104020203" pitchFamily="34" charset="0"/>
      <p:regular r:id="rId24"/>
      <p:bold r:id="rId25"/>
      <p:italic r:id="rId26"/>
      <p:boldItalic r:id="rId27"/>
    </p:embeddedFont>
    <p:embeddedFont>
      <p:font typeface="Lato" panose="020F0502020204030203" pitchFamily="34" charset="0"/>
      <p:regular r:id="rId28"/>
      <p:bold r:id="rId29"/>
      <p:italic r:id="rId30"/>
      <p:boldItalic r:id="rId31"/>
    </p:embeddedFont>
    <p:embeddedFont>
      <p:font typeface="League Spartan" panose="00000800000000000000" pitchFamily="50" charset="0"/>
      <p:bold r:id="rId32"/>
    </p:embeddedFont>
    <p:embeddedFont>
      <p:font typeface="Open Sans Extrabold" panose="020B0906030804020204" pitchFamily="34" charset="0"/>
      <p:bold r:id="rId33"/>
      <p:boldItalic r:id="rId34"/>
    </p:embeddedFont>
    <p:embeddedFont>
      <p:font typeface="Open Sans Light" panose="020B0306030504020204" pitchFamily="34" charset="0"/>
      <p:regular r:id="rId35"/>
      <p:italic r:id="rId36"/>
    </p:embeddedFont>
    <p:embeddedFont>
      <p:font typeface="Segoe Script" panose="030B0504020000000003" pitchFamily="66" charset="0"/>
      <p:regular r:id="rId37"/>
      <p:bold r:id="rId3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ally Martin" initials="SM" lastIdx="61" clrIdx="0">
    <p:extLst/>
  </p:cmAuthor>
  <p:cmAuthor id="2" name="Karen" initials="KS" lastIdx="7" clrIdx="1"/>
  <p:cmAuthor id="3" name="Helen Emerson" initials="HE" lastIdx="5" clrIdx="2">
    <p:extLst>
      <p:ext uri="{19B8F6BF-5375-455C-9EA6-DF929625EA0E}">
        <p15:presenceInfo xmlns:p15="http://schemas.microsoft.com/office/powerpoint/2012/main" userId="S-1-5-21-1285066173-1815393381-3561576999-2635" providerId="AD"/>
      </p:ext>
    </p:extLst>
  </p:cmAuthor>
  <p:cmAuthor id="4" name="Jenny Fox" initials="JF" lastIdx="47" clrIdx="3">
    <p:extLst>
      <p:ext uri="{19B8F6BF-5375-455C-9EA6-DF929625EA0E}">
        <p15:presenceInfo xmlns:p15="http://schemas.microsoft.com/office/powerpoint/2012/main" userId="S-1-5-21-1285066173-1815393381-3561576999-2620" providerId="AD"/>
      </p:ext>
    </p:extLst>
  </p:cmAuthor>
  <p:cmAuthor id="5" name="Bethan Miller" initials="BM" lastIdx="17" clrIdx="4">
    <p:extLst>
      <p:ext uri="{19B8F6BF-5375-455C-9EA6-DF929625EA0E}">
        <p15:presenceInfo xmlns:p15="http://schemas.microsoft.com/office/powerpoint/2012/main" userId="S-1-5-21-1285066173-1815393381-3561576999-2641" providerId="AD"/>
      </p:ext>
    </p:extLst>
  </p:cmAuthor>
  <p:cmAuthor id="6" name="Jenny Barksfield" initials="JB" lastIdx="27" clrIdx="5">
    <p:extLst>
      <p:ext uri="{19B8F6BF-5375-455C-9EA6-DF929625EA0E}">
        <p15:presenceInfo xmlns:p15="http://schemas.microsoft.com/office/powerpoint/2012/main" userId="S-1-5-21-1285066173-1815393381-3561576999-220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5519E"/>
    <a:srgbClr val="7D95D0"/>
    <a:srgbClr val="DDE3F3"/>
    <a:srgbClr val="BD93C3"/>
    <a:srgbClr val="BB5145"/>
    <a:srgbClr val="CC99FF"/>
    <a:srgbClr val="747679"/>
    <a:srgbClr val="CC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426" autoAdjust="0"/>
    <p:restoredTop sz="87173" autoAdjust="0"/>
  </p:normalViewPr>
  <p:slideViewPr>
    <p:cSldViewPr snapToGrid="0">
      <p:cViewPr varScale="1">
        <p:scale>
          <a:sx n="75" d="100"/>
          <a:sy n="75" d="100"/>
        </p:scale>
        <p:origin x="1003" y="62"/>
      </p:cViewPr>
      <p:guideLst>
        <p:guide orient="horz" pos="2160"/>
        <p:guide pos="3840"/>
      </p:guideLst>
    </p:cSldViewPr>
  </p:slideViewPr>
  <p:outlineViewPr>
    <p:cViewPr>
      <p:scale>
        <a:sx n="33" d="100"/>
        <a:sy n="33" d="100"/>
      </p:scale>
      <p:origin x="0" y="-40"/>
    </p:cViewPr>
  </p:outlin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font" Target="fonts/font9.fntdata"/><Relationship Id="rId39" Type="http://schemas.openxmlformats.org/officeDocument/2006/relationships/commentAuthors" Target="commentAuthors.xml"/><Relationship Id="rId21" Type="http://schemas.openxmlformats.org/officeDocument/2006/relationships/font" Target="fonts/font4.fntdata"/><Relationship Id="rId34" Type="http://schemas.openxmlformats.org/officeDocument/2006/relationships/font" Target="fonts/font17.fntdata"/><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font" Target="fonts/font1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7.fntdata"/><Relationship Id="rId32" Type="http://schemas.openxmlformats.org/officeDocument/2006/relationships/font" Target="fonts/font15.fntdata"/><Relationship Id="rId37" Type="http://schemas.openxmlformats.org/officeDocument/2006/relationships/font" Target="fonts/font20.fntdata"/><Relationship Id="rId40" Type="http://schemas.openxmlformats.org/officeDocument/2006/relationships/presProps" Target="presProps.xml"/><Relationship Id="rId45" Type="http://schemas.openxmlformats.org/officeDocument/2006/relationships/customXml" Target="../customXml/item2.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6.fntdata"/><Relationship Id="rId28" Type="http://schemas.openxmlformats.org/officeDocument/2006/relationships/font" Target="fonts/font11.fntdata"/><Relationship Id="rId36" Type="http://schemas.openxmlformats.org/officeDocument/2006/relationships/font" Target="fonts/font19.fntdata"/><Relationship Id="rId10" Type="http://schemas.openxmlformats.org/officeDocument/2006/relationships/slide" Target="slides/slide9.xml"/><Relationship Id="rId19" Type="http://schemas.openxmlformats.org/officeDocument/2006/relationships/font" Target="fonts/font2.fntdata"/><Relationship Id="rId31" Type="http://schemas.openxmlformats.org/officeDocument/2006/relationships/font" Target="fonts/font14.fntdata"/><Relationship Id="rId44" Type="http://schemas.openxmlformats.org/officeDocument/2006/relationships/customXml" Target="../customXml/item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 Id="rId27" Type="http://schemas.openxmlformats.org/officeDocument/2006/relationships/font" Target="fonts/font10.fntdata"/><Relationship Id="rId30" Type="http://schemas.openxmlformats.org/officeDocument/2006/relationships/font" Target="fonts/font13.fntdata"/><Relationship Id="rId35" Type="http://schemas.openxmlformats.org/officeDocument/2006/relationships/font" Target="fonts/font18.fntdata"/><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font" Target="fonts/font8.fntdata"/><Relationship Id="rId33" Type="http://schemas.openxmlformats.org/officeDocument/2006/relationships/font" Target="fonts/font16.fntdata"/><Relationship Id="rId38" Type="http://schemas.openxmlformats.org/officeDocument/2006/relationships/font" Target="fonts/font21.fntdata"/><Relationship Id="rId46" Type="http://schemas.openxmlformats.org/officeDocument/2006/relationships/customXml" Target="../customXml/item3.xml"/><Relationship Id="rId20" Type="http://schemas.openxmlformats.org/officeDocument/2006/relationships/font" Target="fonts/font3.fntdata"/><Relationship Id="rId41"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D187F6F-9843-49C6-B98B-30FABCBEA948}" type="datetimeFigureOut">
              <a:rPr lang="en-GB" smtClean="0"/>
              <a:t>23/02/2021</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67DB251-18AC-41D5-959F-F289AB917537}" type="slidenum">
              <a:rPr lang="en-GB" smtClean="0"/>
              <a:t>‹#›</a:t>
            </a:fld>
            <a:endParaRPr lang="en-GB" dirty="0"/>
          </a:p>
        </p:txBody>
      </p:sp>
    </p:spTree>
    <p:extLst>
      <p:ext uri="{BB962C8B-B14F-4D97-AF65-F5344CB8AC3E}">
        <p14:creationId xmlns:p14="http://schemas.microsoft.com/office/powerpoint/2010/main" val="18683648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67DB251-18AC-41D5-959F-F289AB917537}" type="slidenum">
              <a:rPr lang="en-GB" smtClean="0"/>
              <a:t>1</a:t>
            </a:fld>
            <a:endParaRPr lang="en-GB" dirty="0"/>
          </a:p>
        </p:txBody>
      </p:sp>
    </p:spTree>
    <p:extLst>
      <p:ext uri="{BB962C8B-B14F-4D97-AF65-F5344CB8AC3E}">
        <p14:creationId xmlns:p14="http://schemas.microsoft.com/office/powerpoint/2010/main" val="24653582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0" i="1" dirty="0"/>
          </a:p>
        </p:txBody>
      </p:sp>
      <p:sp>
        <p:nvSpPr>
          <p:cNvPr id="4" name="Slide Number Placeholder 3"/>
          <p:cNvSpPr>
            <a:spLocks noGrp="1"/>
          </p:cNvSpPr>
          <p:nvPr>
            <p:ph type="sldNum" sz="quarter" idx="10"/>
          </p:nvPr>
        </p:nvSpPr>
        <p:spPr/>
        <p:txBody>
          <a:bodyPr/>
          <a:lstStyle/>
          <a:p>
            <a:fld id="{567DB251-18AC-41D5-959F-F289AB917537}" type="slidenum">
              <a:rPr lang="en-GB" smtClean="0"/>
              <a:t>2</a:t>
            </a:fld>
            <a:endParaRPr lang="en-GB" dirty="0"/>
          </a:p>
        </p:txBody>
      </p:sp>
    </p:spTree>
    <p:extLst>
      <p:ext uri="{BB962C8B-B14F-4D97-AF65-F5344CB8AC3E}">
        <p14:creationId xmlns:p14="http://schemas.microsoft.com/office/powerpoint/2010/main" val="15196744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67DB251-18AC-41D5-959F-F289AB917537}" type="slidenum">
              <a:rPr lang="en-GB" smtClean="0"/>
              <a:t>3</a:t>
            </a:fld>
            <a:endParaRPr lang="en-GB" dirty="0"/>
          </a:p>
        </p:txBody>
      </p:sp>
    </p:spTree>
    <p:extLst>
      <p:ext uri="{BB962C8B-B14F-4D97-AF65-F5344CB8AC3E}">
        <p14:creationId xmlns:p14="http://schemas.microsoft.com/office/powerpoint/2010/main" val="30371514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Some ideas: </a:t>
            </a:r>
          </a:p>
          <a:p>
            <a:pPr marL="342900" indent="-342900">
              <a:buFont typeface="Arial" panose="020B0604020202020204" pitchFamily="34" charset="0"/>
              <a:buChar char="•"/>
            </a:pPr>
            <a:r>
              <a:rPr lang="en-GB" sz="1200" dirty="0">
                <a:solidFill>
                  <a:schemeClr val="tx1"/>
                </a:solidFill>
              </a:rPr>
              <a:t>Helping others in the community</a:t>
            </a:r>
          </a:p>
          <a:p>
            <a:pPr marL="342900" indent="-342900">
              <a:buFont typeface="Arial" panose="020B0604020202020204" pitchFamily="34" charset="0"/>
              <a:buChar char="•"/>
            </a:pPr>
            <a:r>
              <a:rPr lang="en-GB" sz="1200" dirty="0">
                <a:solidFill>
                  <a:schemeClr val="tx1"/>
                </a:solidFill>
              </a:rPr>
              <a:t>Being cool</a:t>
            </a:r>
          </a:p>
          <a:p>
            <a:pPr marL="342900" indent="-342900">
              <a:buFont typeface="Arial" panose="020B0604020202020204" pitchFamily="34" charset="0"/>
              <a:buChar char="•"/>
            </a:pPr>
            <a:r>
              <a:rPr lang="en-GB" sz="1200" dirty="0">
                <a:solidFill>
                  <a:schemeClr val="tx1"/>
                </a:solidFill>
              </a:rPr>
              <a:t>Being friendly to others</a:t>
            </a:r>
          </a:p>
          <a:p>
            <a:pPr marL="342900" indent="-342900">
              <a:buFont typeface="Arial" panose="020B0604020202020204" pitchFamily="34" charset="0"/>
              <a:buChar char="•"/>
            </a:pPr>
            <a:r>
              <a:rPr lang="en-GB" sz="1200" dirty="0">
                <a:solidFill>
                  <a:schemeClr val="tx1"/>
                </a:solidFill>
              </a:rPr>
              <a:t>Having lots of friends</a:t>
            </a:r>
          </a:p>
          <a:p>
            <a:pPr marL="342900" indent="-342900">
              <a:buFont typeface="Arial" panose="020B0604020202020204" pitchFamily="34" charset="0"/>
              <a:buChar char="•"/>
            </a:pPr>
            <a:r>
              <a:rPr lang="en-GB" sz="1200" dirty="0">
                <a:solidFill>
                  <a:schemeClr val="tx1"/>
                </a:solidFill>
              </a:rPr>
              <a:t>Being resilient during challenges</a:t>
            </a:r>
          </a:p>
          <a:p>
            <a:pPr marL="342900" indent="-342900">
              <a:buFont typeface="Arial" panose="020B0604020202020204" pitchFamily="34" charset="0"/>
              <a:buChar char="•"/>
            </a:pPr>
            <a:r>
              <a:rPr lang="en-GB" sz="1200" dirty="0">
                <a:solidFill>
                  <a:schemeClr val="tx1"/>
                </a:solidFill>
              </a:rPr>
              <a:t>Trying to make positive changes in their community happen</a:t>
            </a:r>
          </a:p>
          <a:p>
            <a:pPr marL="342900" indent="-342900">
              <a:buFont typeface="Arial" panose="020B0604020202020204" pitchFamily="34" charset="0"/>
              <a:buChar char="•"/>
            </a:pPr>
            <a:r>
              <a:rPr lang="en-GB" sz="1200" dirty="0">
                <a:solidFill>
                  <a:schemeClr val="tx1"/>
                </a:solidFill>
              </a:rPr>
              <a:t>Being a good leader</a:t>
            </a:r>
          </a:p>
          <a:p>
            <a:endParaRPr lang="en-GB" b="0" dirty="0"/>
          </a:p>
        </p:txBody>
      </p:sp>
      <p:sp>
        <p:nvSpPr>
          <p:cNvPr id="4" name="Slide Number Placeholder 3"/>
          <p:cNvSpPr>
            <a:spLocks noGrp="1"/>
          </p:cNvSpPr>
          <p:nvPr>
            <p:ph type="sldNum" sz="quarter" idx="10"/>
          </p:nvPr>
        </p:nvSpPr>
        <p:spPr/>
        <p:txBody>
          <a:bodyPr/>
          <a:lstStyle/>
          <a:p>
            <a:fld id="{567DB251-18AC-41D5-959F-F289AB917537}" type="slidenum">
              <a:rPr lang="en-GB" smtClean="0"/>
              <a:t>4</a:t>
            </a:fld>
            <a:endParaRPr lang="en-GB" dirty="0"/>
          </a:p>
        </p:txBody>
      </p:sp>
    </p:spTree>
    <p:extLst>
      <p:ext uri="{BB962C8B-B14F-4D97-AF65-F5344CB8AC3E}">
        <p14:creationId xmlns:p14="http://schemas.microsoft.com/office/powerpoint/2010/main" val="20582098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67DB251-18AC-41D5-959F-F289AB917537}" type="slidenum">
              <a:rPr lang="en-GB" smtClean="0"/>
              <a:t>5</a:t>
            </a:fld>
            <a:endParaRPr lang="en-GB" dirty="0"/>
          </a:p>
        </p:txBody>
      </p:sp>
    </p:spTree>
    <p:extLst>
      <p:ext uri="{BB962C8B-B14F-4D97-AF65-F5344CB8AC3E}">
        <p14:creationId xmlns:p14="http://schemas.microsoft.com/office/powerpoint/2010/main" val="4303109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i="1" u="none" dirty="0"/>
          </a:p>
        </p:txBody>
      </p:sp>
      <p:sp>
        <p:nvSpPr>
          <p:cNvPr id="4" name="Slide Number Placeholder 3"/>
          <p:cNvSpPr>
            <a:spLocks noGrp="1"/>
          </p:cNvSpPr>
          <p:nvPr>
            <p:ph type="sldNum" sz="quarter" idx="10"/>
          </p:nvPr>
        </p:nvSpPr>
        <p:spPr/>
        <p:txBody>
          <a:bodyPr/>
          <a:lstStyle/>
          <a:p>
            <a:fld id="{567DB251-18AC-41D5-959F-F289AB917537}" type="slidenum">
              <a:rPr lang="en-GB" smtClean="0"/>
              <a:t>13</a:t>
            </a:fld>
            <a:endParaRPr lang="en-GB" dirty="0"/>
          </a:p>
        </p:txBody>
      </p:sp>
    </p:spTree>
    <p:extLst>
      <p:ext uri="{BB962C8B-B14F-4D97-AF65-F5344CB8AC3E}">
        <p14:creationId xmlns:p14="http://schemas.microsoft.com/office/powerpoint/2010/main" val="24208784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spcAft>
                <a:spcPts val="0"/>
              </a:spcAft>
            </a:pPr>
            <a:endParaRPr lang="en-GB" b="0" i="0" baseline="0" dirty="0"/>
          </a:p>
        </p:txBody>
      </p:sp>
      <p:sp>
        <p:nvSpPr>
          <p:cNvPr id="4" name="Slide Number Placeholder 3"/>
          <p:cNvSpPr>
            <a:spLocks noGrp="1"/>
          </p:cNvSpPr>
          <p:nvPr>
            <p:ph type="sldNum" sz="quarter" idx="10"/>
          </p:nvPr>
        </p:nvSpPr>
        <p:spPr/>
        <p:txBody>
          <a:bodyPr/>
          <a:lstStyle/>
          <a:p>
            <a:fld id="{567DB251-18AC-41D5-959F-F289AB917537}" type="slidenum">
              <a:rPr lang="en-GB" smtClean="0"/>
              <a:t>14</a:t>
            </a:fld>
            <a:endParaRPr lang="en-GB"/>
          </a:p>
        </p:txBody>
      </p:sp>
    </p:spTree>
    <p:extLst>
      <p:ext uri="{BB962C8B-B14F-4D97-AF65-F5344CB8AC3E}">
        <p14:creationId xmlns:p14="http://schemas.microsoft.com/office/powerpoint/2010/main" val="42668949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i="0" dirty="0"/>
          </a:p>
        </p:txBody>
      </p:sp>
      <p:sp>
        <p:nvSpPr>
          <p:cNvPr id="4" name="Slide Number Placeholder 3"/>
          <p:cNvSpPr>
            <a:spLocks noGrp="1"/>
          </p:cNvSpPr>
          <p:nvPr>
            <p:ph type="sldNum" sz="quarter" idx="10"/>
          </p:nvPr>
        </p:nvSpPr>
        <p:spPr/>
        <p:txBody>
          <a:bodyPr/>
          <a:lstStyle/>
          <a:p>
            <a:fld id="{567DB251-18AC-41D5-959F-F289AB917537}" type="slidenum">
              <a:rPr lang="en-GB" smtClean="0"/>
              <a:t>15</a:t>
            </a:fld>
            <a:endParaRPr lang="en-GB" dirty="0"/>
          </a:p>
        </p:txBody>
      </p:sp>
    </p:spTree>
    <p:extLst>
      <p:ext uri="{BB962C8B-B14F-4D97-AF65-F5344CB8AC3E}">
        <p14:creationId xmlns:p14="http://schemas.microsoft.com/office/powerpoint/2010/main" val="40481242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4B1BC51A-74D5-4913-84BC-78080CE7AED9}" type="datetime1">
              <a:rPr lang="en-GB" smtClean="0"/>
              <a:t>23/02/2021</a:t>
            </a:fld>
            <a:endParaRPr lang="en-GB" dirty="0"/>
          </a:p>
        </p:txBody>
      </p:sp>
      <p:sp>
        <p:nvSpPr>
          <p:cNvPr id="5" name="Footer Placeholder 4"/>
          <p:cNvSpPr>
            <a:spLocks noGrp="1"/>
          </p:cNvSpPr>
          <p:nvPr>
            <p:ph type="ftr" sz="quarter" idx="11"/>
          </p:nvPr>
        </p:nvSpPr>
        <p:spPr/>
        <p:txBody>
          <a:bodyPr/>
          <a:lstStyle/>
          <a:p>
            <a:r>
              <a:rPr lang="en-GB" dirty="0"/>
              <a:t>© PSHE Association 2018   </a:t>
            </a: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2D651D86-383D-45DB-A701-76B5BFCFE28F}" type="slidenum">
              <a:rPr lang="en-GB" smtClean="0"/>
              <a:t>‹#›</a:t>
            </a:fld>
            <a:endParaRPr lang="en-GB" dirty="0"/>
          </a:p>
        </p:txBody>
      </p:sp>
    </p:spTree>
    <p:extLst>
      <p:ext uri="{BB962C8B-B14F-4D97-AF65-F5344CB8AC3E}">
        <p14:creationId xmlns:p14="http://schemas.microsoft.com/office/powerpoint/2010/main" val="42426844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7DC21C6A-7D6D-4577-B7DF-6FC2D04838EF}" type="datetime1">
              <a:rPr lang="en-GB" smtClean="0"/>
              <a:t>23/02/2021</a:t>
            </a:fld>
            <a:endParaRPr lang="en-GB" dirty="0"/>
          </a:p>
        </p:txBody>
      </p:sp>
      <p:sp>
        <p:nvSpPr>
          <p:cNvPr id="5" name="Footer Placeholder 4"/>
          <p:cNvSpPr>
            <a:spLocks noGrp="1"/>
          </p:cNvSpPr>
          <p:nvPr>
            <p:ph type="ftr" sz="quarter" idx="11"/>
          </p:nvPr>
        </p:nvSpPr>
        <p:spPr/>
        <p:txBody>
          <a:bodyPr/>
          <a:lstStyle/>
          <a:p>
            <a:r>
              <a:rPr lang="en-GB" dirty="0"/>
              <a:t>© PSHE Association 2018   </a:t>
            </a: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2D651D86-383D-45DB-A701-76B5BFCFE28F}" type="slidenum">
              <a:rPr lang="en-GB" smtClean="0"/>
              <a:t>‹#›</a:t>
            </a:fld>
            <a:endParaRPr lang="en-GB" dirty="0"/>
          </a:p>
        </p:txBody>
      </p:sp>
    </p:spTree>
    <p:extLst>
      <p:ext uri="{BB962C8B-B14F-4D97-AF65-F5344CB8AC3E}">
        <p14:creationId xmlns:p14="http://schemas.microsoft.com/office/powerpoint/2010/main" val="11410822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A2EFBDEA-DDC4-4E4A-8DFA-3C9726BA22B7}" type="datetime1">
              <a:rPr lang="en-GB" smtClean="0"/>
              <a:t>23/02/2021</a:t>
            </a:fld>
            <a:endParaRPr lang="en-GB" dirty="0"/>
          </a:p>
        </p:txBody>
      </p:sp>
      <p:sp>
        <p:nvSpPr>
          <p:cNvPr id="5" name="Footer Placeholder 4"/>
          <p:cNvSpPr>
            <a:spLocks noGrp="1"/>
          </p:cNvSpPr>
          <p:nvPr>
            <p:ph type="ftr" sz="quarter" idx="11"/>
          </p:nvPr>
        </p:nvSpPr>
        <p:spPr/>
        <p:txBody>
          <a:bodyPr/>
          <a:lstStyle/>
          <a:p>
            <a:r>
              <a:rPr lang="en-GB" dirty="0"/>
              <a:t>© PSHE Association 2018   </a:t>
            </a: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2D651D86-383D-45DB-A701-76B5BFCFE28F}" type="slidenum">
              <a:rPr lang="en-GB" smtClean="0"/>
              <a:t>‹#›</a:t>
            </a:fld>
            <a:endParaRPr lang="en-GB" dirty="0"/>
          </a:p>
        </p:txBody>
      </p:sp>
    </p:spTree>
    <p:extLst>
      <p:ext uri="{BB962C8B-B14F-4D97-AF65-F5344CB8AC3E}">
        <p14:creationId xmlns:p14="http://schemas.microsoft.com/office/powerpoint/2010/main" val="12711420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rgbClr val="95519E"/>
        </a:solid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11769436" y="6567015"/>
            <a:ext cx="422564" cy="365125"/>
          </a:xfrm>
          <a:prstGeom prst="rect">
            <a:avLst/>
          </a:prstGeom>
        </p:spPr>
        <p:txBody>
          <a:bodyPr/>
          <a:lstStyle>
            <a:lvl1pPr>
              <a:defRPr sz="140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fld id="{2D651D86-383D-45DB-A701-76B5BFCFE28F}" type="slidenum">
              <a:rPr lang="en-GB" smtClean="0"/>
              <a:pPr/>
              <a:t>‹#›</a:t>
            </a:fld>
            <a:endParaRPr lang="en-GB" dirty="0"/>
          </a:p>
        </p:txBody>
      </p:sp>
    </p:spTree>
    <p:extLst>
      <p:ext uri="{BB962C8B-B14F-4D97-AF65-F5344CB8AC3E}">
        <p14:creationId xmlns:p14="http://schemas.microsoft.com/office/powerpoint/2010/main" val="16549910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24625DA5-65DF-4104-9FD3-85E6D9945DEC}" type="datetime1">
              <a:rPr lang="en-GB" smtClean="0"/>
              <a:t>23/02/2021</a:t>
            </a:fld>
            <a:endParaRPr lang="en-GB" dirty="0"/>
          </a:p>
        </p:txBody>
      </p:sp>
      <p:sp>
        <p:nvSpPr>
          <p:cNvPr id="5" name="Footer Placeholder 4"/>
          <p:cNvSpPr>
            <a:spLocks noGrp="1"/>
          </p:cNvSpPr>
          <p:nvPr>
            <p:ph type="ftr" sz="quarter" idx="11"/>
          </p:nvPr>
        </p:nvSpPr>
        <p:spPr/>
        <p:txBody>
          <a:bodyPr/>
          <a:lstStyle/>
          <a:p>
            <a:r>
              <a:rPr lang="en-GB" dirty="0"/>
              <a:t>© PSHE Association 2018   </a:t>
            </a: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2D651D86-383D-45DB-A701-76B5BFCFE28F}" type="slidenum">
              <a:rPr lang="en-GB" smtClean="0"/>
              <a:t>‹#›</a:t>
            </a:fld>
            <a:endParaRPr lang="en-GB" dirty="0"/>
          </a:p>
        </p:txBody>
      </p:sp>
    </p:spTree>
    <p:extLst>
      <p:ext uri="{BB962C8B-B14F-4D97-AF65-F5344CB8AC3E}">
        <p14:creationId xmlns:p14="http://schemas.microsoft.com/office/powerpoint/2010/main" val="36034453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FAD7084E-4ACB-4C63-8E1C-6FA6D3C12CE0}" type="datetime1">
              <a:rPr lang="en-GB" smtClean="0"/>
              <a:t>23/02/2021</a:t>
            </a:fld>
            <a:endParaRPr lang="en-GB" dirty="0"/>
          </a:p>
        </p:txBody>
      </p:sp>
      <p:sp>
        <p:nvSpPr>
          <p:cNvPr id="6" name="Footer Placeholder 5"/>
          <p:cNvSpPr>
            <a:spLocks noGrp="1"/>
          </p:cNvSpPr>
          <p:nvPr>
            <p:ph type="ftr" sz="quarter" idx="11"/>
          </p:nvPr>
        </p:nvSpPr>
        <p:spPr/>
        <p:txBody>
          <a:bodyPr/>
          <a:lstStyle/>
          <a:p>
            <a:r>
              <a:rPr lang="en-GB" dirty="0"/>
              <a:t>© PSHE Association 2018   </a:t>
            </a: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2D651D86-383D-45DB-A701-76B5BFCFE28F}" type="slidenum">
              <a:rPr lang="en-GB" smtClean="0"/>
              <a:t>‹#›</a:t>
            </a:fld>
            <a:endParaRPr lang="en-GB" dirty="0"/>
          </a:p>
        </p:txBody>
      </p:sp>
    </p:spTree>
    <p:extLst>
      <p:ext uri="{BB962C8B-B14F-4D97-AF65-F5344CB8AC3E}">
        <p14:creationId xmlns:p14="http://schemas.microsoft.com/office/powerpoint/2010/main" val="20306121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58EDEF39-D212-4F11-9B46-E280ACD6D935}" type="datetime1">
              <a:rPr lang="en-GB" smtClean="0"/>
              <a:t>23/02/2021</a:t>
            </a:fld>
            <a:endParaRPr lang="en-GB" dirty="0"/>
          </a:p>
        </p:txBody>
      </p:sp>
      <p:sp>
        <p:nvSpPr>
          <p:cNvPr id="8" name="Footer Placeholder 7"/>
          <p:cNvSpPr>
            <a:spLocks noGrp="1"/>
          </p:cNvSpPr>
          <p:nvPr>
            <p:ph type="ftr" sz="quarter" idx="11"/>
          </p:nvPr>
        </p:nvSpPr>
        <p:spPr/>
        <p:txBody>
          <a:bodyPr/>
          <a:lstStyle/>
          <a:p>
            <a:r>
              <a:rPr lang="en-GB" dirty="0"/>
              <a:t>© PSHE Association 2018   </a:t>
            </a:r>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2D651D86-383D-45DB-A701-76B5BFCFE28F}" type="slidenum">
              <a:rPr lang="en-GB" smtClean="0"/>
              <a:t>‹#›</a:t>
            </a:fld>
            <a:endParaRPr lang="en-GB" dirty="0"/>
          </a:p>
        </p:txBody>
      </p:sp>
    </p:spTree>
    <p:extLst>
      <p:ext uri="{BB962C8B-B14F-4D97-AF65-F5344CB8AC3E}">
        <p14:creationId xmlns:p14="http://schemas.microsoft.com/office/powerpoint/2010/main" val="12099929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6227D3B1-02F1-4D38-8061-5C9363E92D44}" type="datetime1">
              <a:rPr lang="en-GB" smtClean="0"/>
              <a:t>23/02/2021</a:t>
            </a:fld>
            <a:endParaRPr lang="en-GB" dirty="0"/>
          </a:p>
        </p:txBody>
      </p:sp>
      <p:sp>
        <p:nvSpPr>
          <p:cNvPr id="4" name="Footer Placeholder 3"/>
          <p:cNvSpPr>
            <a:spLocks noGrp="1"/>
          </p:cNvSpPr>
          <p:nvPr>
            <p:ph type="ftr" sz="quarter" idx="11"/>
          </p:nvPr>
        </p:nvSpPr>
        <p:spPr/>
        <p:txBody>
          <a:bodyPr/>
          <a:lstStyle/>
          <a:p>
            <a:r>
              <a:rPr lang="en-GB" dirty="0"/>
              <a:t>© PSHE Association 2018   </a:t>
            </a:r>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2D651D86-383D-45DB-A701-76B5BFCFE28F}" type="slidenum">
              <a:rPr lang="en-GB" smtClean="0"/>
              <a:t>‹#›</a:t>
            </a:fld>
            <a:endParaRPr lang="en-GB" dirty="0"/>
          </a:p>
        </p:txBody>
      </p:sp>
    </p:spTree>
    <p:extLst>
      <p:ext uri="{BB962C8B-B14F-4D97-AF65-F5344CB8AC3E}">
        <p14:creationId xmlns:p14="http://schemas.microsoft.com/office/powerpoint/2010/main" val="36141577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lvl1pPr>
              <a:defRPr sz="1400">
                <a:solidFill>
                  <a:schemeClr val="tx1"/>
                </a:solidFill>
              </a:defRPr>
            </a:lvl1pPr>
          </a:lstStyle>
          <a:p>
            <a:r>
              <a:rPr lang="en-GB" dirty="0"/>
              <a:t>© PSHE Association 2018   </a:t>
            </a:r>
          </a:p>
        </p:txBody>
      </p:sp>
      <p:sp>
        <p:nvSpPr>
          <p:cNvPr id="7" name="Slide Number Placeholder 5"/>
          <p:cNvSpPr>
            <a:spLocks noGrp="1"/>
          </p:cNvSpPr>
          <p:nvPr>
            <p:ph type="sldNum" sz="quarter" idx="12"/>
          </p:nvPr>
        </p:nvSpPr>
        <p:spPr>
          <a:xfrm>
            <a:off x="11769436" y="6567015"/>
            <a:ext cx="422564" cy="365125"/>
          </a:xfrm>
          <a:prstGeom prst="rect">
            <a:avLst/>
          </a:prstGeom>
        </p:spPr>
        <p:txBody>
          <a:bodyPr/>
          <a:lstStyle>
            <a:lvl1pPr>
              <a:defRPr lang="en-GB" sz="1400" kern="1200" smtClean="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fld id="{2D651D86-383D-45DB-A701-76B5BFCFE28F}" type="slidenum">
              <a:rPr lang="en-GB" smtClean="0"/>
              <a:pPr/>
              <a:t>‹#›</a:t>
            </a:fld>
            <a:endParaRPr lang="en-GB" dirty="0"/>
          </a:p>
        </p:txBody>
      </p:sp>
    </p:spTree>
    <p:extLst>
      <p:ext uri="{BB962C8B-B14F-4D97-AF65-F5344CB8AC3E}">
        <p14:creationId xmlns:p14="http://schemas.microsoft.com/office/powerpoint/2010/main" val="3897672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7A60BCF9-B630-4346-BE16-1BAC4BBDEC78}" type="datetime1">
              <a:rPr lang="en-GB" smtClean="0"/>
              <a:t>23/02/2021</a:t>
            </a:fld>
            <a:endParaRPr lang="en-GB" dirty="0"/>
          </a:p>
        </p:txBody>
      </p:sp>
      <p:sp>
        <p:nvSpPr>
          <p:cNvPr id="6" name="Footer Placeholder 5"/>
          <p:cNvSpPr>
            <a:spLocks noGrp="1"/>
          </p:cNvSpPr>
          <p:nvPr>
            <p:ph type="ftr" sz="quarter" idx="11"/>
          </p:nvPr>
        </p:nvSpPr>
        <p:spPr/>
        <p:txBody>
          <a:bodyPr/>
          <a:lstStyle/>
          <a:p>
            <a:r>
              <a:rPr lang="en-GB" dirty="0"/>
              <a:t>© PSHE Association 2018   </a:t>
            </a: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2D651D86-383D-45DB-A701-76B5BFCFE28F}" type="slidenum">
              <a:rPr lang="en-GB" smtClean="0"/>
              <a:t>‹#›</a:t>
            </a:fld>
            <a:endParaRPr lang="en-GB" dirty="0"/>
          </a:p>
        </p:txBody>
      </p:sp>
    </p:spTree>
    <p:extLst>
      <p:ext uri="{BB962C8B-B14F-4D97-AF65-F5344CB8AC3E}">
        <p14:creationId xmlns:p14="http://schemas.microsoft.com/office/powerpoint/2010/main" val="1613991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2AA1526A-B2B8-44E4-BE2F-FB0C3D36D1E5}" type="datetime1">
              <a:rPr lang="en-GB" smtClean="0"/>
              <a:t>23/02/2021</a:t>
            </a:fld>
            <a:endParaRPr lang="en-GB" dirty="0"/>
          </a:p>
        </p:txBody>
      </p:sp>
      <p:sp>
        <p:nvSpPr>
          <p:cNvPr id="6" name="Footer Placeholder 5"/>
          <p:cNvSpPr>
            <a:spLocks noGrp="1"/>
          </p:cNvSpPr>
          <p:nvPr>
            <p:ph type="ftr" sz="quarter" idx="11"/>
          </p:nvPr>
        </p:nvSpPr>
        <p:spPr/>
        <p:txBody>
          <a:bodyPr/>
          <a:lstStyle/>
          <a:p>
            <a:r>
              <a:rPr lang="en-GB" dirty="0"/>
              <a:t>© PSHE Association 2018   </a:t>
            </a: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2D651D86-383D-45DB-A701-76B5BFCFE28F}" type="slidenum">
              <a:rPr lang="en-GB" smtClean="0"/>
              <a:t>‹#›</a:t>
            </a:fld>
            <a:endParaRPr lang="en-GB" dirty="0"/>
          </a:p>
        </p:txBody>
      </p:sp>
    </p:spTree>
    <p:extLst>
      <p:ext uri="{BB962C8B-B14F-4D97-AF65-F5344CB8AC3E}">
        <p14:creationId xmlns:p14="http://schemas.microsoft.com/office/powerpoint/2010/main" val="11365309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0" y="6581516"/>
            <a:ext cx="12192000" cy="365125"/>
          </a:xfrm>
          <a:prstGeom prst="rect">
            <a:avLst/>
          </a:prstGeom>
          <a:noFill/>
        </p:spPr>
        <p:txBody>
          <a:bodyPr vert="horz" lIns="91440" tIns="45720" rIns="91440" bIns="45720" rtlCol="0" anchor="ctr"/>
          <a:lstStyle>
            <a:lvl1pPr algn="ctr">
              <a:defRPr sz="140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r>
              <a:rPr lang="en-GB" dirty="0"/>
              <a:t>© PSHE Association 2018   </a:t>
            </a:r>
          </a:p>
        </p:txBody>
      </p:sp>
    </p:spTree>
    <p:extLst>
      <p:ext uri="{BB962C8B-B14F-4D97-AF65-F5344CB8AC3E}">
        <p14:creationId xmlns:p14="http://schemas.microsoft.com/office/powerpoint/2010/main" val="31811615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hyperlink" Target="https://www.pshe-association.org.uk/guide-parents-and-carers-educating-children-home" TargetMode="Externa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hyperlink" Target="http://www.childline.org.uk/"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23021" y="2609341"/>
            <a:ext cx="6928749" cy="1323439"/>
          </a:xfrm>
          <a:prstGeom prst="rect">
            <a:avLst/>
          </a:prstGeom>
          <a:noFill/>
        </p:spPr>
        <p:txBody>
          <a:bodyPr wrap="square" rtlCol="0">
            <a:spAutoFit/>
          </a:bodyPr>
          <a:lstStyle/>
          <a:p>
            <a:pPr algn="ctr"/>
            <a:r>
              <a:rPr lang="pt-BR" sz="8000" dirty="0">
                <a:solidFill>
                  <a:schemeClr val="bg1"/>
                </a:solidFill>
                <a:latin typeface="League Spartan" panose="00000800000000000000" pitchFamily="50" charset="0"/>
                <a:ea typeface="Open Sans Extrabold" panose="020B0906030804020204" pitchFamily="34" charset="0"/>
                <a:cs typeface="Open Sans Extrabold" panose="020B0906030804020204" pitchFamily="34" charset="0"/>
              </a:rPr>
              <a:t>Role models</a:t>
            </a:r>
            <a:endParaRPr lang="en-GB" sz="8000" dirty="0">
              <a:solidFill>
                <a:schemeClr val="bg1"/>
              </a:solidFill>
              <a:latin typeface="League Spartan" panose="00000800000000000000" pitchFamily="50" charset="0"/>
              <a:ea typeface="Open Sans Extrabold" panose="020B0906030804020204" pitchFamily="34" charset="0"/>
              <a:cs typeface="Open Sans Extrabold" panose="020B0906030804020204" pitchFamily="34" charset="0"/>
            </a:endParaRPr>
          </a:p>
        </p:txBody>
      </p:sp>
      <p:sp>
        <p:nvSpPr>
          <p:cNvPr id="10" name="Rectangle 9"/>
          <p:cNvSpPr/>
          <p:nvPr/>
        </p:nvSpPr>
        <p:spPr>
          <a:xfrm>
            <a:off x="331325" y="590433"/>
            <a:ext cx="1250731" cy="1034540"/>
          </a:xfrm>
          <a:prstGeom prst="rect">
            <a:avLst/>
          </a:prstGeom>
          <a:solidFill>
            <a:srgbClr val="9551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TextBox 7"/>
          <p:cNvSpPr txBox="1"/>
          <p:nvPr/>
        </p:nvSpPr>
        <p:spPr>
          <a:xfrm>
            <a:off x="67532" y="3689435"/>
            <a:ext cx="6747641" cy="623248"/>
          </a:xfrm>
          <a:prstGeom prst="rect">
            <a:avLst/>
          </a:prstGeom>
          <a:solidFill>
            <a:srgbClr val="95519E"/>
          </a:solidFill>
        </p:spPr>
        <p:txBody>
          <a:bodyPr wrap="square" rtlCol="0">
            <a:spAutoFit/>
          </a:bodyPr>
          <a:lstStyle/>
          <a:p>
            <a:pPr algn="ctr"/>
            <a:r>
              <a:rPr lang="en-GB" sz="3350" dirty="0">
                <a:solidFill>
                  <a:schemeClr val="bg1"/>
                </a:solidFill>
                <a:latin typeface="Lato" panose="020F0502020204030203" pitchFamily="34" charset="0"/>
                <a:ea typeface="Lato" panose="020F0502020204030203" pitchFamily="34" charset="0"/>
                <a:cs typeface="Lato" panose="020F0502020204030203" pitchFamily="34" charset="0"/>
              </a:rPr>
              <a:t>HOME LEARNING LESSON, KS3</a:t>
            </a:r>
          </a:p>
        </p:txBody>
      </p:sp>
      <p:sp>
        <p:nvSpPr>
          <p:cNvPr id="2" name="Footer Placeholder 1"/>
          <p:cNvSpPr>
            <a:spLocks noGrp="1"/>
          </p:cNvSpPr>
          <p:nvPr>
            <p:ph type="ftr" sz="quarter" idx="4294967295"/>
          </p:nvPr>
        </p:nvSpPr>
        <p:spPr>
          <a:xfrm>
            <a:off x="0" y="6508073"/>
            <a:ext cx="12192000" cy="307975"/>
          </a:xfrm>
        </p:spPr>
        <p:txBody>
          <a:bodyPr/>
          <a:lstStyle/>
          <a:p>
            <a:r>
              <a:rPr lang="en-GB" dirty="0">
                <a:solidFill>
                  <a:schemeClr val="bg1"/>
                </a:solidFill>
              </a:rPr>
              <a:t>© PSHE Association 2021	</a:t>
            </a:r>
            <a:r>
              <a:rPr lang="en-GB" dirty="0"/>
              <a:t> </a:t>
            </a:r>
          </a:p>
        </p:txBody>
      </p:sp>
      <p:sp>
        <p:nvSpPr>
          <p:cNvPr id="7" name="Cloud Callout 6"/>
          <p:cNvSpPr/>
          <p:nvPr/>
        </p:nvSpPr>
        <p:spPr>
          <a:xfrm>
            <a:off x="5301516" y="363207"/>
            <a:ext cx="3773892" cy="2062802"/>
          </a:xfrm>
          <a:prstGeom prst="cloudCallout">
            <a:avLst>
              <a:gd name="adj1" fmla="val 64579"/>
              <a:gd name="adj2" fmla="val 60846"/>
            </a:avLst>
          </a:prstGeom>
          <a:solidFill>
            <a:schemeClr val="bg1"/>
          </a:solid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en-GB" sz="2000" b="1" dirty="0">
                <a:solidFill>
                  <a:schemeClr val="tx1"/>
                </a:solidFill>
                <a:latin typeface="Lato" panose="020F0502020204030203" pitchFamily="34" charset="0"/>
                <a:ea typeface="Lato" panose="020F0502020204030203" pitchFamily="34" charset="0"/>
                <a:cs typeface="Lato" panose="020F0502020204030203" pitchFamily="34" charset="0"/>
              </a:rPr>
              <a:t>Parents: </a:t>
            </a:r>
            <a:r>
              <a:rPr lang="en-GB" sz="2000" dirty="0">
                <a:solidFill>
                  <a:schemeClr val="tx1"/>
                </a:solidFill>
                <a:latin typeface="Lato" panose="020F0502020204030203" pitchFamily="34" charset="0"/>
                <a:ea typeface="Lato" panose="020F0502020204030203" pitchFamily="34" charset="0"/>
                <a:cs typeface="Lato" panose="020F0502020204030203" pitchFamily="34" charset="0"/>
              </a:rPr>
              <a:t>read our helpful guidance before starting</a:t>
            </a:r>
          </a:p>
        </p:txBody>
      </p:sp>
      <p:pic>
        <p:nvPicPr>
          <p:cNvPr id="9" name="Picture 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27393" y="363207"/>
            <a:ext cx="1814538" cy="1024390"/>
          </a:xfrm>
          <a:prstGeom prst="rect">
            <a:avLst/>
          </a:prstGeom>
        </p:spPr>
      </p:pic>
      <p:sp>
        <p:nvSpPr>
          <p:cNvPr id="16" name="TextBox 15">
            <a:extLst>
              <a:ext uri="{FF2B5EF4-FFF2-40B4-BE49-F238E27FC236}">
                <a16:creationId xmlns:a16="http://schemas.microsoft.com/office/drawing/2014/main" id="{55760D00-5BB6-47E6-93A5-8C19966AB71C}"/>
              </a:ext>
            </a:extLst>
          </p:cNvPr>
          <p:cNvSpPr txBox="1"/>
          <p:nvPr/>
        </p:nvSpPr>
        <p:spPr>
          <a:xfrm>
            <a:off x="9234057" y="195939"/>
            <a:ext cx="2746662" cy="1077218"/>
          </a:xfrm>
          <a:prstGeom prst="rect">
            <a:avLst/>
          </a:prstGeom>
          <a:solidFill>
            <a:srgbClr val="95519E"/>
          </a:solidFill>
          <a:ln>
            <a:solidFill>
              <a:schemeClr val="bg1"/>
            </a:solidFill>
            <a:prstDash val="dash"/>
          </a:ln>
        </p:spPr>
        <p:txBody>
          <a:bodyPr wrap="square" rtlCol="0" anchor="ctr" anchorCtr="1">
            <a:spAutoFit/>
          </a:bodyPr>
          <a:lstStyle/>
          <a:p>
            <a:pPr algn="ctr"/>
            <a:r>
              <a:rPr lang="en-GB" sz="3200" dirty="0">
                <a:solidFill>
                  <a:schemeClr val="bg1"/>
                </a:solidFill>
                <a:latin typeface="League Spartan" panose="00000800000000000000" pitchFamily="50" charset="0"/>
                <a:ea typeface="Open Sans Extrabold" panose="020B0906030804020204" pitchFamily="34" charset="0"/>
                <a:cs typeface="Open Sans Extrabold" panose="020B0906030804020204" pitchFamily="34" charset="0"/>
              </a:rPr>
              <a:t>Before you start</a:t>
            </a:r>
          </a:p>
        </p:txBody>
      </p:sp>
      <p:sp>
        <p:nvSpPr>
          <p:cNvPr id="12" name="TextBox 11">
            <a:extLst>
              <a:ext uri="{FF2B5EF4-FFF2-40B4-BE49-F238E27FC236}">
                <a16:creationId xmlns:a16="http://schemas.microsoft.com/office/drawing/2014/main" id="{049118AF-AF42-410A-8E06-F3E9BD6B8691}"/>
              </a:ext>
            </a:extLst>
          </p:cNvPr>
          <p:cNvSpPr txBox="1"/>
          <p:nvPr/>
        </p:nvSpPr>
        <p:spPr>
          <a:xfrm>
            <a:off x="259713" y="4854760"/>
            <a:ext cx="6928749" cy="954107"/>
          </a:xfrm>
          <a:prstGeom prst="rect">
            <a:avLst/>
          </a:prstGeom>
          <a:noFill/>
        </p:spPr>
        <p:txBody>
          <a:bodyPr wrap="square" rtlCol="0">
            <a:spAutoFit/>
          </a:bodyPr>
          <a:lstStyle/>
          <a:p>
            <a:pPr algn="ctr"/>
            <a:r>
              <a:rPr lang="pt-BR" sz="2800" b="1" dirty="0">
                <a:solidFill>
                  <a:schemeClr val="bg1"/>
                </a:solidFill>
                <a:latin typeface="Lato" panose="020F0502020204030203" pitchFamily="34" charset="0"/>
                <a:ea typeface="Lato" panose="020F0502020204030203" pitchFamily="34" charset="0"/>
                <a:cs typeface="Lato" panose="020F0502020204030203" pitchFamily="34" charset="0"/>
              </a:rPr>
              <a:t>To start, play this slideshow from beginning (F5)</a:t>
            </a:r>
            <a:endParaRPr lang="en-GB" sz="2800" b="1" dirty="0">
              <a:solidFill>
                <a:schemeClr val="bg1"/>
              </a:solidFill>
              <a:latin typeface="Lato" panose="020F0502020204030203" pitchFamily="34" charset="0"/>
              <a:ea typeface="Lato" panose="020F0502020204030203" pitchFamily="34" charset="0"/>
              <a:cs typeface="Lato" panose="020F0502020204030203" pitchFamily="34" charset="0"/>
            </a:endParaRPr>
          </a:p>
        </p:txBody>
      </p:sp>
      <p:pic>
        <p:nvPicPr>
          <p:cNvPr id="13" name="Picture 12">
            <a:extLst>
              <a:ext uri="{FF2B5EF4-FFF2-40B4-BE49-F238E27FC236}">
                <a16:creationId xmlns:a16="http://schemas.microsoft.com/office/drawing/2014/main" id="{753BCC5A-C8FE-4BA2-A56D-6111B9314AE6}"/>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l="8621" t="-1" r="2490" b="822"/>
          <a:stretch/>
        </p:blipFill>
        <p:spPr>
          <a:xfrm>
            <a:off x="5142868" y="5442890"/>
            <a:ext cx="736600" cy="954107"/>
          </a:xfrm>
          <a:prstGeom prst="rect">
            <a:avLst/>
          </a:prstGeom>
          <a:effectLst>
            <a:outerShdw blurRad="50800" dist="38100" dir="8100000" algn="tr" rotWithShape="0">
              <a:prstClr val="black">
                <a:alpha val="40000"/>
              </a:prstClr>
            </a:outerShdw>
          </a:effectLst>
        </p:spPr>
      </p:pic>
      <p:pic>
        <p:nvPicPr>
          <p:cNvPr id="14" name="Picture 13">
            <a:extLst>
              <a:ext uri="{FF2B5EF4-FFF2-40B4-BE49-F238E27FC236}">
                <a16:creationId xmlns:a16="http://schemas.microsoft.com/office/drawing/2014/main" id="{60EDF2ED-C77A-4E4B-8F6C-EDC78964FFFE}"/>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b="-1589"/>
          <a:stretch/>
        </p:blipFill>
        <p:spPr>
          <a:xfrm rot="20700138">
            <a:off x="5483527" y="5542122"/>
            <a:ext cx="796930" cy="828395"/>
          </a:xfrm>
          <a:prstGeom prst="rect">
            <a:avLst/>
          </a:prstGeom>
        </p:spPr>
      </p:pic>
      <p:pic>
        <p:nvPicPr>
          <p:cNvPr id="18" name="Picture 17">
            <a:hlinkClick r:id="rId6"/>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7977474" y="2760079"/>
            <a:ext cx="3791962" cy="2537723"/>
          </a:xfrm>
          <a:prstGeom prst="rect">
            <a:avLst/>
          </a:prstGeom>
        </p:spPr>
      </p:pic>
    </p:spTree>
    <p:extLst>
      <p:ext uri="{BB962C8B-B14F-4D97-AF65-F5344CB8AC3E}">
        <p14:creationId xmlns:p14="http://schemas.microsoft.com/office/powerpoint/2010/main" val="10619682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B4C905B-DBFC-4AE3-95D5-4605022C1657}"/>
              </a:ext>
            </a:extLst>
          </p:cNvPr>
          <p:cNvSpPr>
            <a:spLocks noGrp="1"/>
          </p:cNvSpPr>
          <p:nvPr>
            <p:ph type="sldNum" sz="quarter" idx="12"/>
          </p:nvPr>
        </p:nvSpPr>
        <p:spPr/>
        <p:txBody>
          <a:bodyPr/>
          <a:lstStyle/>
          <a:p>
            <a:fld id="{2D651D86-383D-45DB-A701-76B5BFCFE28F}" type="slidenum">
              <a:rPr lang="en-GB" smtClean="0"/>
              <a:pPr/>
              <a:t>10</a:t>
            </a:fld>
            <a:endParaRPr lang="en-GB" dirty="0"/>
          </a:p>
        </p:txBody>
      </p:sp>
      <p:sp>
        <p:nvSpPr>
          <p:cNvPr id="4" name="TextBox 3">
            <a:extLst>
              <a:ext uri="{FF2B5EF4-FFF2-40B4-BE49-F238E27FC236}">
                <a16:creationId xmlns:a16="http://schemas.microsoft.com/office/drawing/2014/main" id="{0C8CED0D-A23D-4EF9-B0E2-E5FDDC6E2694}"/>
              </a:ext>
            </a:extLst>
          </p:cNvPr>
          <p:cNvSpPr txBox="1"/>
          <p:nvPr/>
        </p:nvSpPr>
        <p:spPr>
          <a:xfrm>
            <a:off x="329514" y="503710"/>
            <a:ext cx="8635582" cy="584775"/>
          </a:xfrm>
          <a:prstGeom prst="rect">
            <a:avLst/>
          </a:prstGeom>
          <a:noFill/>
        </p:spPr>
        <p:txBody>
          <a:bodyPr wrap="square" rtlCol="0">
            <a:spAutoFit/>
          </a:bodyPr>
          <a:lstStyle/>
          <a:p>
            <a:r>
              <a:rPr lang="en-GB" sz="3200" b="1" dirty="0">
                <a:solidFill>
                  <a:srgbClr val="95519E"/>
                </a:solidFill>
                <a:latin typeface="League Spartan" panose="00000800000000000000" pitchFamily="50" charset="0"/>
              </a:rPr>
              <a:t>Diamond 9 – Role models</a:t>
            </a:r>
          </a:p>
        </p:txBody>
      </p:sp>
      <p:sp>
        <p:nvSpPr>
          <p:cNvPr id="5" name="Footer Placeholder 1">
            <a:extLst>
              <a:ext uri="{FF2B5EF4-FFF2-40B4-BE49-F238E27FC236}">
                <a16:creationId xmlns:a16="http://schemas.microsoft.com/office/drawing/2014/main" id="{F942A21C-042A-47A3-B81C-6E1F8C053739}"/>
              </a:ext>
            </a:extLst>
          </p:cNvPr>
          <p:cNvSpPr>
            <a:spLocks noGrp="1"/>
          </p:cNvSpPr>
          <p:nvPr/>
        </p:nvSpPr>
        <p:spPr>
          <a:xfrm>
            <a:off x="0" y="6492875"/>
            <a:ext cx="12192000" cy="365125"/>
          </a:xfrm>
          <a:prstGeom prst="rect">
            <a:avLst/>
          </a:prstGeom>
          <a:noFill/>
        </p:spPr>
        <p:txBody>
          <a:bodyPr vert="horz" lIns="91440" tIns="45720" rIns="91440" bIns="45720" rtlCol="0" anchor="ctr"/>
          <a:lstStyle>
            <a:defPPr>
              <a:defRPr lang="en-US"/>
            </a:defPPr>
            <a:lvl1pPr marL="0" algn="ctr" defTabSz="914400" rtl="0" eaLnBrk="1" latinLnBrk="0" hangingPunct="1">
              <a:defRPr sz="14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 PSHE Association 2021  </a:t>
            </a:r>
          </a:p>
        </p:txBody>
      </p:sp>
      <p:sp>
        <p:nvSpPr>
          <p:cNvPr id="6" name="Rectangle 5">
            <a:extLst>
              <a:ext uri="{FF2B5EF4-FFF2-40B4-BE49-F238E27FC236}">
                <a16:creationId xmlns:a16="http://schemas.microsoft.com/office/drawing/2014/main" id="{C6EDE8DF-4228-45E7-B633-BE0951200A2A}"/>
              </a:ext>
            </a:extLst>
          </p:cNvPr>
          <p:cNvSpPr/>
          <p:nvPr/>
        </p:nvSpPr>
        <p:spPr>
          <a:xfrm>
            <a:off x="447260" y="1088486"/>
            <a:ext cx="3613111" cy="1524086"/>
          </a:xfrm>
          <a:prstGeom prst="rect">
            <a:avLst/>
          </a:prstGeom>
          <a:solidFill>
            <a:schemeClr val="bg1"/>
          </a:solidFill>
          <a:ln w="57150">
            <a:solidFill>
              <a:srgbClr val="95519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rPr>
              <a:t>Frankie </a:t>
            </a:r>
            <a:r>
              <a:rPr lang="en-GB" sz="2000" dirty="0">
                <a:solidFill>
                  <a:schemeClr val="tx1"/>
                </a:solidFill>
              </a:rPr>
              <a:t>is a sports team captain and does really well in almost every subject, but can sometimes be mean to people who find the lessons tricky.</a:t>
            </a:r>
            <a:r>
              <a:rPr lang="en-GB" sz="2000" b="1" dirty="0">
                <a:solidFill>
                  <a:schemeClr val="tx1"/>
                </a:solidFill>
              </a:rPr>
              <a:t> </a:t>
            </a:r>
          </a:p>
        </p:txBody>
      </p:sp>
      <p:sp>
        <p:nvSpPr>
          <p:cNvPr id="17" name="Rectangle 16">
            <a:extLst>
              <a:ext uri="{FF2B5EF4-FFF2-40B4-BE49-F238E27FC236}">
                <a16:creationId xmlns:a16="http://schemas.microsoft.com/office/drawing/2014/main" id="{6DE39B2D-583B-4299-9835-EE1578BF681B}"/>
              </a:ext>
            </a:extLst>
          </p:cNvPr>
          <p:cNvSpPr/>
          <p:nvPr/>
        </p:nvSpPr>
        <p:spPr>
          <a:xfrm>
            <a:off x="4289444" y="1088486"/>
            <a:ext cx="3613111" cy="1524086"/>
          </a:xfrm>
          <a:prstGeom prst="rect">
            <a:avLst/>
          </a:prstGeom>
          <a:solidFill>
            <a:schemeClr val="bg1"/>
          </a:solidFill>
          <a:ln w="57150">
            <a:solidFill>
              <a:srgbClr val="95519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rPr>
              <a:t>Ade </a:t>
            </a:r>
            <a:r>
              <a:rPr lang="en-GB" sz="2000" dirty="0">
                <a:solidFill>
                  <a:schemeClr val="tx1"/>
                </a:solidFill>
              </a:rPr>
              <a:t>is a popular student who competed in an athletics contest for athletes with disabilities. Ade didn’t win, but wants to compete again.</a:t>
            </a:r>
            <a:r>
              <a:rPr lang="en-GB" sz="2000" b="1" dirty="0">
                <a:solidFill>
                  <a:schemeClr val="tx1"/>
                </a:solidFill>
              </a:rPr>
              <a:t> </a:t>
            </a:r>
          </a:p>
        </p:txBody>
      </p:sp>
      <p:sp>
        <p:nvSpPr>
          <p:cNvPr id="18" name="Rectangle 17">
            <a:extLst>
              <a:ext uri="{FF2B5EF4-FFF2-40B4-BE49-F238E27FC236}">
                <a16:creationId xmlns:a16="http://schemas.microsoft.com/office/drawing/2014/main" id="{12A5ECF5-DF58-485D-B179-A6B58C3D7387}"/>
              </a:ext>
            </a:extLst>
          </p:cNvPr>
          <p:cNvSpPr/>
          <p:nvPr/>
        </p:nvSpPr>
        <p:spPr>
          <a:xfrm>
            <a:off x="8131628" y="1088485"/>
            <a:ext cx="3613111" cy="1524086"/>
          </a:xfrm>
          <a:prstGeom prst="rect">
            <a:avLst/>
          </a:prstGeom>
          <a:solidFill>
            <a:schemeClr val="bg1"/>
          </a:solidFill>
          <a:ln w="57150">
            <a:solidFill>
              <a:srgbClr val="95519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rPr>
              <a:t>Cleo </a:t>
            </a:r>
            <a:r>
              <a:rPr lang="en-GB" sz="2000" dirty="0">
                <a:solidFill>
                  <a:schemeClr val="tx1"/>
                </a:solidFill>
              </a:rPr>
              <a:t>is a quiet student with a small group of friends. They saw a younger student being bullied online and helped the student to talk to their form tutor.</a:t>
            </a:r>
            <a:r>
              <a:rPr lang="en-GB" sz="2000" b="1" dirty="0">
                <a:solidFill>
                  <a:schemeClr val="tx1"/>
                </a:solidFill>
              </a:rPr>
              <a:t> </a:t>
            </a:r>
          </a:p>
        </p:txBody>
      </p:sp>
      <p:sp>
        <p:nvSpPr>
          <p:cNvPr id="19" name="Rectangle 18">
            <a:extLst>
              <a:ext uri="{FF2B5EF4-FFF2-40B4-BE49-F238E27FC236}">
                <a16:creationId xmlns:a16="http://schemas.microsoft.com/office/drawing/2014/main" id="{8735A3D9-AA10-4F63-B60A-1AFCE7B5A0A7}"/>
              </a:ext>
            </a:extLst>
          </p:cNvPr>
          <p:cNvSpPr/>
          <p:nvPr/>
        </p:nvSpPr>
        <p:spPr>
          <a:xfrm>
            <a:off x="4289444" y="2819315"/>
            <a:ext cx="3613111" cy="1524086"/>
          </a:xfrm>
          <a:prstGeom prst="rect">
            <a:avLst/>
          </a:prstGeom>
          <a:solidFill>
            <a:schemeClr val="bg1"/>
          </a:solidFill>
          <a:ln w="57150">
            <a:solidFill>
              <a:srgbClr val="95519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rPr>
              <a:t>Elliot </a:t>
            </a:r>
            <a:r>
              <a:rPr lang="en-GB" sz="2000" dirty="0">
                <a:solidFill>
                  <a:schemeClr val="tx1"/>
                </a:solidFill>
              </a:rPr>
              <a:t>is head prefect and found that some prefects in their team have been upsetting other pupils. Elliot has started training the prefects to act with integrity.</a:t>
            </a:r>
            <a:endParaRPr lang="en-GB" sz="2000" b="1" dirty="0">
              <a:solidFill>
                <a:schemeClr val="tx1"/>
              </a:solidFill>
            </a:endParaRPr>
          </a:p>
        </p:txBody>
      </p:sp>
      <p:sp>
        <p:nvSpPr>
          <p:cNvPr id="20" name="Rectangle 19">
            <a:extLst>
              <a:ext uri="{FF2B5EF4-FFF2-40B4-BE49-F238E27FC236}">
                <a16:creationId xmlns:a16="http://schemas.microsoft.com/office/drawing/2014/main" id="{94CEEEAC-D56A-45D9-B77A-148839DDC005}"/>
              </a:ext>
            </a:extLst>
          </p:cNvPr>
          <p:cNvSpPr/>
          <p:nvPr/>
        </p:nvSpPr>
        <p:spPr>
          <a:xfrm>
            <a:off x="4289444" y="4550144"/>
            <a:ext cx="3613111" cy="1524086"/>
          </a:xfrm>
          <a:prstGeom prst="rect">
            <a:avLst/>
          </a:prstGeom>
          <a:solidFill>
            <a:schemeClr val="bg1"/>
          </a:solidFill>
          <a:ln w="57150">
            <a:solidFill>
              <a:srgbClr val="95519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rPr>
              <a:t>Sam </a:t>
            </a:r>
            <a:r>
              <a:rPr lang="en-GB" sz="2000" dirty="0">
                <a:solidFill>
                  <a:schemeClr val="tx1"/>
                </a:solidFill>
              </a:rPr>
              <a:t>sometimes acts in ways that other students find scary and intimidating. Sam has told friends that acting this way makes the school safer.</a:t>
            </a:r>
            <a:endParaRPr lang="en-GB" sz="2000" b="1" dirty="0">
              <a:solidFill>
                <a:schemeClr val="tx1"/>
              </a:solidFill>
            </a:endParaRPr>
          </a:p>
        </p:txBody>
      </p:sp>
      <p:sp>
        <p:nvSpPr>
          <p:cNvPr id="21" name="Rectangle 20">
            <a:extLst>
              <a:ext uri="{FF2B5EF4-FFF2-40B4-BE49-F238E27FC236}">
                <a16:creationId xmlns:a16="http://schemas.microsoft.com/office/drawing/2014/main" id="{5E4E3C64-A83D-4FDB-9F04-EDA70799EF81}"/>
              </a:ext>
            </a:extLst>
          </p:cNvPr>
          <p:cNvSpPr/>
          <p:nvPr/>
        </p:nvSpPr>
        <p:spPr>
          <a:xfrm>
            <a:off x="447260" y="2819315"/>
            <a:ext cx="3613111" cy="1524086"/>
          </a:xfrm>
          <a:prstGeom prst="rect">
            <a:avLst/>
          </a:prstGeom>
          <a:solidFill>
            <a:schemeClr val="bg1"/>
          </a:solidFill>
          <a:ln w="57150">
            <a:solidFill>
              <a:srgbClr val="95519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rPr>
              <a:t>Jamie </a:t>
            </a:r>
            <a:r>
              <a:rPr lang="en-GB" sz="2000" dirty="0">
                <a:solidFill>
                  <a:schemeClr val="tx1"/>
                </a:solidFill>
              </a:rPr>
              <a:t>sometimes finds written work difficult but often takes on the lead role in class debates.</a:t>
            </a:r>
            <a:r>
              <a:rPr lang="en-GB" sz="2000" b="1" dirty="0">
                <a:solidFill>
                  <a:schemeClr val="tx1"/>
                </a:solidFill>
              </a:rPr>
              <a:t>  </a:t>
            </a:r>
          </a:p>
        </p:txBody>
      </p:sp>
      <p:sp>
        <p:nvSpPr>
          <p:cNvPr id="22" name="Rectangle 21">
            <a:extLst>
              <a:ext uri="{FF2B5EF4-FFF2-40B4-BE49-F238E27FC236}">
                <a16:creationId xmlns:a16="http://schemas.microsoft.com/office/drawing/2014/main" id="{86441325-BAC1-43C5-9476-E1C49BAF2CD0}"/>
              </a:ext>
            </a:extLst>
          </p:cNvPr>
          <p:cNvSpPr/>
          <p:nvPr/>
        </p:nvSpPr>
        <p:spPr>
          <a:xfrm>
            <a:off x="8131627" y="2819315"/>
            <a:ext cx="3613111" cy="1524086"/>
          </a:xfrm>
          <a:prstGeom prst="rect">
            <a:avLst/>
          </a:prstGeom>
          <a:solidFill>
            <a:schemeClr val="bg1"/>
          </a:solidFill>
          <a:ln w="57150">
            <a:solidFill>
              <a:srgbClr val="95519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rPr>
              <a:t>Maia </a:t>
            </a:r>
            <a:r>
              <a:rPr lang="en-GB" sz="2000" dirty="0">
                <a:solidFill>
                  <a:schemeClr val="tx1"/>
                </a:solidFill>
              </a:rPr>
              <a:t>has quite a small friendship group in school but has been volunteering at the local homeless shelter by helping to serve food and wash up</a:t>
            </a:r>
            <a:r>
              <a:rPr lang="en-GB" sz="2000" b="1" dirty="0">
                <a:solidFill>
                  <a:schemeClr val="tx1"/>
                </a:solidFill>
              </a:rPr>
              <a:t> </a:t>
            </a:r>
          </a:p>
        </p:txBody>
      </p:sp>
      <p:sp>
        <p:nvSpPr>
          <p:cNvPr id="23" name="Rectangle 22">
            <a:extLst>
              <a:ext uri="{FF2B5EF4-FFF2-40B4-BE49-F238E27FC236}">
                <a16:creationId xmlns:a16="http://schemas.microsoft.com/office/drawing/2014/main" id="{1F3F05CC-1811-44D6-BCD7-0DA80323DF80}"/>
              </a:ext>
            </a:extLst>
          </p:cNvPr>
          <p:cNvSpPr/>
          <p:nvPr/>
        </p:nvSpPr>
        <p:spPr>
          <a:xfrm>
            <a:off x="447260" y="4550144"/>
            <a:ext cx="3613111" cy="1524086"/>
          </a:xfrm>
          <a:prstGeom prst="rect">
            <a:avLst/>
          </a:prstGeom>
          <a:solidFill>
            <a:schemeClr val="bg1"/>
          </a:solidFill>
          <a:ln w="57150">
            <a:solidFill>
              <a:srgbClr val="95519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rPr>
              <a:t>Xia </a:t>
            </a:r>
            <a:r>
              <a:rPr lang="en-GB" sz="2000" dirty="0">
                <a:solidFill>
                  <a:schemeClr val="tx1"/>
                </a:solidFill>
              </a:rPr>
              <a:t>was upset about the amount of waste that wasn’t being recycled in school. They started a petition and presented this to the headteacher.</a:t>
            </a:r>
            <a:endParaRPr lang="en-GB" sz="2000" b="1" dirty="0">
              <a:solidFill>
                <a:schemeClr val="tx1"/>
              </a:solidFill>
            </a:endParaRPr>
          </a:p>
        </p:txBody>
      </p:sp>
      <p:sp>
        <p:nvSpPr>
          <p:cNvPr id="24" name="Rectangle 23">
            <a:extLst>
              <a:ext uri="{FF2B5EF4-FFF2-40B4-BE49-F238E27FC236}">
                <a16:creationId xmlns:a16="http://schemas.microsoft.com/office/drawing/2014/main" id="{E3B10AFD-16AB-4A6D-8307-4235BAF42813}"/>
              </a:ext>
            </a:extLst>
          </p:cNvPr>
          <p:cNvSpPr/>
          <p:nvPr/>
        </p:nvSpPr>
        <p:spPr>
          <a:xfrm>
            <a:off x="8131626" y="4550144"/>
            <a:ext cx="3613111" cy="1524086"/>
          </a:xfrm>
          <a:prstGeom prst="rect">
            <a:avLst/>
          </a:prstGeom>
          <a:solidFill>
            <a:schemeClr val="bg1"/>
          </a:solidFill>
          <a:ln w="57150">
            <a:solidFill>
              <a:srgbClr val="95519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err="1">
                <a:solidFill>
                  <a:schemeClr val="tx1"/>
                </a:solidFill>
              </a:rPr>
              <a:t>Lochlan</a:t>
            </a:r>
            <a:r>
              <a:rPr lang="en-GB" sz="2000" b="1" dirty="0">
                <a:solidFill>
                  <a:schemeClr val="tx1"/>
                </a:solidFill>
              </a:rPr>
              <a:t> </a:t>
            </a:r>
            <a:r>
              <a:rPr lang="en-GB" sz="2000" dirty="0">
                <a:solidFill>
                  <a:schemeClr val="tx1"/>
                </a:solidFill>
              </a:rPr>
              <a:t>has a lot of followers on social media, and sometimes posts include content that gets people quite annoyed and upset.</a:t>
            </a:r>
            <a:r>
              <a:rPr lang="en-GB" sz="2000" b="1" dirty="0">
                <a:solidFill>
                  <a:schemeClr val="tx1"/>
                </a:solidFill>
              </a:rPr>
              <a:t> </a:t>
            </a:r>
          </a:p>
        </p:txBody>
      </p:sp>
    </p:spTree>
    <p:extLst>
      <p:ext uri="{BB962C8B-B14F-4D97-AF65-F5344CB8AC3E}">
        <p14:creationId xmlns:p14="http://schemas.microsoft.com/office/powerpoint/2010/main" val="11755090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B4C905B-DBFC-4AE3-95D5-4605022C1657}"/>
              </a:ext>
            </a:extLst>
          </p:cNvPr>
          <p:cNvSpPr>
            <a:spLocks noGrp="1"/>
          </p:cNvSpPr>
          <p:nvPr>
            <p:ph type="sldNum" sz="quarter" idx="12"/>
          </p:nvPr>
        </p:nvSpPr>
        <p:spPr/>
        <p:txBody>
          <a:bodyPr/>
          <a:lstStyle/>
          <a:p>
            <a:fld id="{2D651D86-383D-45DB-A701-76B5BFCFE28F}" type="slidenum">
              <a:rPr lang="en-GB" smtClean="0"/>
              <a:pPr/>
              <a:t>11</a:t>
            </a:fld>
            <a:endParaRPr lang="en-GB" dirty="0"/>
          </a:p>
        </p:txBody>
      </p:sp>
      <p:sp>
        <p:nvSpPr>
          <p:cNvPr id="4" name="TextBox 3">
            <a:extLst>
              <a:ext uri="{FF2B5EF4-FFF2-40B4-BE49-F238E27FC236}">
                <a16:creationId xmlns:a16="http://schemas.microsoft.com/office/drawing/2014/main" id="{0C8CED0D-A23D-4EF9-B0E2-E5FDDC6E2694}"/>
              </a:ext>
            </a:extLst>
          </p:cNvPr>
          <p:cNvSpPr txBox="1"/>
          <p:nvPr/>
        </p:nvSpPr>
        <p:spPr>
          <a:xfrm>
            <a:off x="329514" y="503710"/>
            <a:ext cx="8635582" cy="584775"/>
          </a:xfrm>
          <a:prstGeom prst="rect">
            <a:avLst/>
          </a:prstGeom>
          <a:noFill/>
        </p:spPr>
        <p:txBody>
          <a:bodyPr wrap="square" rtlCol="0">
            <a:spAutoFit/>
          </a:bodyPr>
          <a:lstStyle/>
          <a:p>
            <a:r>
              <a:rPr lang="en-GB" sz="3200" b="1" dirty="0">
                <a:solidFill>
                  <a:srgbClr val="95519E"/>
                </a:solidFill>
                <a:latin typeface="League Spartan" panose="00000800000000000000" pitchFamily="50" charset="0"/>
              </a:rPr>
              <a:t>Key learning – Role models</a:t>
            </a:r>
          </a:p>
        </p:txBody>
      </p:sp>
      <p:sp>
        <p:nvSpPr>
          <p:cNvPr id="5" name="Footer Placeholder 1">
            <a:extLst>
              <a:ext uri="{FF2B5EF4-FFF2-40B4-BE49-F238E27FC236}">
                <a16:creationId xmlns:a16="http://schemas.microsoft.com/office/drawing/2014/main" id="{83995F49-417C-4CC2-9815-0E2EE8CDB479}"/>
              </a:ext>
            </a:extLst>
          </p:cNvPr>
          <p:cNvSpPr>
            <a:spLocks noGrp="1"/>
          </p:cNvSpPr>
          <p:nvPr/>
        </p:nvSpPr>
        <p:spPr>
          <a:xfrm>
            <a:off x="0" y="6492875"/>
            <a:ext cx="12192000" cy="365125"/>
          </a:xfrm>
          <a:prstGeom prst="rect">
            <a:avLst/>
          </a:prstGeom>
          <a:noFill/>
        </p:spPr>
        <p:txBody>
          <a:bodyPr vert="horz" lIns="91440" tIns="45720" rIns="91440" bIns="45720" rtlCol="0" anchor="ctr"/>
          <a:lstStyle>
            <a:defPPr>
              <a:defRPr lang="en-US"/>
            </a:defPPr>
            <a:lvl1pPr marL="0" algn="ctr" defTabSz="914400" rtl="0" eaLnBrk="1" latinLnBrk="0" hangingPunct="1">
              <a:defRPr sz="14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 PSHE Association 2021  </a:t>
            </a:r>
          </a:p>
        </p:txBody>
      </p:sp>
      <p:sp>
        <p:nvSpPr>
          <p:cNvPr id="6" name="Rectangle: Rounded Corners 5">
            <a:extLst>
              <a:ext uri="{FF2B5EF4-FFF2-40B4-BE49-F238E27FC236}">
                <a16:creationId xmlns:a16="http://schemas.microsoft.com/office/drawing/2014/main" id="{FDFE9599-5EC5-4BC1-B01E-32DBF0BDFC41}"/>
              </a:ext>
            </a:extLst>
          </p:cNvPr>
          <p:cNvSpPr/>
          <p:nvPr/>
        </p:nvSpPr>
        <p:spPr>
          <a:xfrm>
            <a:off x="329514" y="4594315"/>
            <a:ext cx="11373373" cy="1321056"/>
          </a:xfrm>
          <a:prstGeom prst="roundRect">
            <a:avLst/>
          </a:prstGeom>
          <a:solidFill>
            <a:schemeClr val="bg1"/>
          </a:solidFill>
          <a:ln w="38100">
            <a:solidFill>
              <a:srgbClr val="95519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600"/>
              </a:spcAft>
            </a:pPr>
            <a:r>
              <a:rPr lang="en-GB" sz="2800" dirty="0">
                <a:solidFill>
                  <a:schemeClr val="tx1"/>
                </a:solidFill>
              </a:rPr>
              <a:t>Some of the characters sometimes act in a way that upsets or intimidates others. This could be damaging to their relationships with other people in their community, and distressing for others around them.</a:t>
            </a:r>
          </a:p>
        </p:txBody>
      </p:sp>
      <p:sp>
        <p:nvSpPr>
          <p:cNvPr id="7" name="Rectangle: Rounded Corners 6">
            <a:extLst>
              <a:ext uri="{FF2B5EF4-FFF2-40B4-BE49-F238E27FC236}">
                <a16:creationId xmlns:a16="http://schemas.microsoft.com/office/drawing/2014/main" id="{44F10CA5-3E70-4676-9DA5-C6ABE90314BD}"/>
              </a:ext>
            </a:extLst>
          </p:cNvPr>
          <p:cNvSpPr/>
          <p:nvPr/>
        </p:nvSpPr>
        <p:spPr>
          <a:xfrm>
            <a:off x="329514" y="2947436"/>
            <a:ext cx="11373374" cy="1321056"/>
          </a:xfrm>
          <a:prstGeom prst="roundRect">
            <a:avLst>
              <a:gd name="adj" fmla="val 18599"/>
            </a:avLst>
          </a:prstGeom>
          <a:solidFill>
            <a:schemeClr val="bg1"/>
          </a:solidFill>
          <a:ln w="38100">
            <a:solidFill>
              <a:srgbClr val="95519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600"/>
              </a:spcAft>
            </a:pPr>
            <a:r>
              <a:rPr lang="en-GB" sz="2800" dirty="0">
                <a:solidFill>
                  <a:schemeClr val="tx1"/>
                </a:solidFill>
              </a:rPr>
              <a:t>Characters such as Elliot, Maia and Xia have found ways to contribute positively in their school or wider community. Their behaviour might inspire other students to find ways they can help too.</a:t>
            </a:r>
          </a:p>
        </p:txBody>
      </p:sp>
      <p:sp>
        <p:nvSpPr>
          <p:cNvPr id="8" name="Rectangle: Rounded Corners 7">
            <a:extLst>
              <a:ext uri="{FF2B5EF4-FFF2-40B4-BE49-F238E27FC236}">
                <a16:creationId xmlns:a16="http://schemas.microsoft.com/office/drawing/2014/main" id="{53CF20C0-599C-411E-8B75-21C8C263B56F}"/>
              </a:ext>
            </a:extLst>
          </p:cNvPr>
          <p:cNvSpPr/>
          <p:nvPr/>
        </p:nvSpPr>
        <p:spPr>
          <a:xfrm>
            <a:off x="329514" y="1300558"/>
            <a:ext cx="11373374" cy="1321056"/>
          </a:xfrm>
          <a:prstGeom prst="roundRect">
            <a:avLst>
              <a:gd name="adj" fmla="val 15618"/>
            </a:avLst>
          </a:prstGeom>
          <a:solidFill>
            <a:schemeClr val="bg1"/>
          </a:solidFill>
          <a:ln w="38100">
            <a:solidFill>
              <a:srgbClr val="95519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600"/>
              </a:spcAft>
            </a:pPr>
            <a:r>
              <a:rPr lang="en-GB" sz="2800" dirty="0">
                <a:solidFill>
                  <a:schemeClr val="tx1"/>
                </a:solidFill>
              </a:rPr>
              <a:t>Some of the characters have experienced challenges or disappointments and have shown resilience in reattempting a challenge or finding other ways to engage with the school or wider community in a positive way.</a:t>
            </a:r>
          </a:p>
        </p:txBody>
      </p:sp>
    </p:spTree>
    <p:extLst>
      <p:ext uri="{BB962C8B-B14F-4D97-AF65-F5344CB8AC3E}">
        <p14:creationId xmlns:p14="http://schemas.microsoft.com/office/powerpoint/2010/main" val="28620942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0167A99-542E-4F5C-8A22-D4B4536F1CDF}"/>
              </a:ext>
            </a:extLst>
          </p:cNvPr>
          <p:cNvSpPr>
            <a:spLocks noGrp="1"/>
          </p:cNvSpPr>
          <p:nvPr>
            <p:ph type="sldNum" sz="quarter" idx="12"/>
          </p:nvPr>
        </p:nvSpPr>
        <p:spPr/>
        <p:txBody>
          <a:bodyPr/>
          <a:lstStyle/>
          <a:p>
            <a:fld id="{2D651D86-383D-45DB-A701-76B5BFCFE28F}" type="slidenum">
              <a:rPr lang="en-GB" smtClean="0"/>
              <a:pPr/>
              <a:t>12</a:t>
            </a:fld>
            <a:endParaRPr lang="en-GB" dirty="0"/>
          </a:p>
        </p:txBody>
      </p:sp>
      <p:sp>
        <p:nvSpPr>
          <p:cNvPr id="5" name="TextBox 4">
            <a:extLst>
              <a:ext uri="{FF2B5EF4-FFF2-40B4-BE49-F238E27FC236}">
                <a16:creationId xmlns:a16="http://schemas.microsoft.com/office/drawing/2014/main" id="{A1FF0871-3C9F-47FF-84A8-FDBA89C09165}"/>
              </a:ext>
            </a:extLst>
          </p:cNvPr>
          <p:cNvSpPr txBox="1"/>
          <p:nvPr/>
        </p:nvSpPr>
        <p:spPr>
          <a:xfrm>
            <a:off x="329514" y="503710"/>
            <a:ext cx="8635582" cy="584775"/>
          </a:xfrm>
          <a:prstGeom prst="rect">
            <a:avLst/>
          </a:prstGeom>
          <a:noFill/>
        </p:spPr>
        <p:txBody>
          <a:bodyPr wrap="square" rtlCol="0">
            <a:spAutoFit/>
          </a:bodyPr>
          <a:lstStyle/>
          <a:p>
            <a:r>
              <a:rPr lang="en-GB" sz="3200" b="1" dirty="0">
                <a:solidFill>
                  <a:srgbClr val="95519E"/>
                </a:solidFill>
                <a:latin typeface="League Spartan" panose="00000800000000000000" pitchFamily="50" charset="0"/>
              </a:rPr>
              <a:t>How might Elliot’s actions affect others?</a:t>
            </a:r>
          </a:p>
        </p:txBody>
      </p:sp>
      <p:sp>
        <p:nvSpPr>
          <p:cNvPr id="6" name="Rectangle 5">
            <a:extLst>
              <a:ext uri="{FF2B5EF4-FFF2-40B4-BE49-F238E27FC236}">
                <a16:creationId xmlns:a16="http://schemas.microsoft.com/office/drawing/2014/main" id="{AEBE9128-B55D-4B7F-8E6B-161622E497E2}"/>
              </a:ext>
            </a:extLst>
          </p:cNvPr>
          <p:cNvSpPr/>
          <p:nvPr/>
        </p:nvSpPr>
        <p:spPr>
          <a:xfrm>
            <a:off x="329514" y="1088485"/>
            <a:ext cx="6459213" cy="2539157"/>
          </a:xfrm>
          <a:prstGeom prst="rect">
            <a:avLst/>
          </a:prstGeom>
        </p:spPr>
        <p:txBody>
          <a:bodyPr wrap="square">
            <a:spAutoFit/>
          </a:bodyPr>
          <a:lstStyle/>
          <a:p>
            <a:pPr>
              <a:spcAft>
                <a:spcPts val="600"/>
              </a:spcAft>
            </a:pPr>
            <a:r>
              <a:rPr lang="en-GB" sz="2400" dirty="0">
                <a:ea typeface="Lato" panose="020B0604020202020204" charset="0"/>
                <a:cs typeface="Lato" panose="020B0604020202020204" charset="0"/>
              </a:rPr>
              <a:t>Read the card about Elliot from the previous activity.</a:t>
            </a:r>
          </a:p>
          <a:p>
            <a:pPr>
              <a:spcAft>
                <a:spcPts val="1200"/>
              </a:spcAft>
            </a:pPr>
            <a:r>
              <a:rPr lang="en-GB" sz="2400" dirty="0">
                <a:ea typeface="Lato" panose="020B0604020202020204" charset="0"/>
                <a:cs typeface="Lato" panose="020B0604020202020204" charset="0"/>
              </a:rPr>
              <a:t>How might Elliot’s actions affect the people in the purple boxes below?</a:t>
            </a:r>
          </a:p>
          <a:p>
            <a:pPr>
              <a:spcAft>
                <a:spcPts val="600"/>
              </a:spcAft>
            </a:pPr>
            <a:r>
              <a:rPr lang="en-GB" sz="2400" dirty="0">
                <a:ea typeface="Lato" panose="020B0604020202020204" charset="0"/>
                <a:cs typeface="Lato" panose="020B0604020202020204" charset="0"/>
              </a:rPr>
              <a:t>When you’ve written down some ideas, click on the box to reveal some suggestions.</a:t>
            </a:r>
          </a:p>
        </p:txBody>
      </p:sp>
      <p:sp>
        <p:nvSpPr>
          <p:cNvPr id="8" name="Rectangle: Rounded Corners 7">
            <a:extLst>
              <a:ext uri="{FF2B5EF4-FFF2-40B4-BE49-F238E27FC236}">
                <a16:creationId xmlns:a16="http://schemas.microsoft.com/office/drawing/2014/main" id="{935D3378-1B74-4C7C-82BB-1B30BF454FC9}"/>
              </a:ext>
            </a:extLst>
          </p:cNvPr>
          <p:cNvSpPr/>
          <p:nvPr/>
        </p:nvSpPr>
        <p:spPr>
          <a:xfrm>
            <a:off x="588132" y="3633895"/>
            <a:ext cx="3438922" cy="2771334"/>
          </a:xfrm>
          <a:prstGeom prst="roundRect">
            <a:avLst>
              <a:gd name="adj" fmla="val 18599"/>
            </a:avLst>
          </a:prstGeom>
          <a:solidFill>
            <a:schemeClr val="bg1"/>
          </a:solidFill>
          <a:ln w="38100">
            <a:solidFill>
              <a:srgbClr val="95519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600"/>
              </a:spcAft>
            </a:pPr>
            <a:r>
              <a:rPr lang="en-GB" sz="1700" dirty="0">
                <a:solidFill>
                  <a:schemeClr val="tx1"/>
                </a:solidFill>
              </a:rPr>
              <a:t>Other pupils may feel safer and more able to talk to prefects if they need help.</a:t>
            </a:r>
          </a:p>
          <a:p>
            <a:pPr>
              <a:spcAft>
                <a:spcPts val="600"/>
              </a:spcAft>
            </a:pPr>
            <a:r>
              <a:rPr lang="en-GB" sz="1700" dirty="0">
                <a:solidFill>
                  <a:schemeClr val="tx1"/>
                </a:solidFill>
              </a:rPr>
              <a:t>Younger pupils may aspire to be a prefect themselves and find ways to help out in the school community.</a:t>
            </a:r>
          </a:p>
        </p:txBody>
      </p:sp>
      <p:sp>
        <p:nvSpPr>
          <p:cNvPr id="9" name="Rectangle: Rounded Corners 8">
            <a:extLst>
              <a:ext uri="{FF2B5EF4-FFF2-40B4-BE49-F238E27FC236}">
                <a16:creationId xmlns:a16="http://schemas.microsoft.com/office/drawing/2014/main" id="{E58B9FB2-74D4-4D15-B1D4-93D19BF38671}"/>
              </a:ext>
            </a:extLst>
          </p:cNvPr>
          <p:cNvSpPr/>
          <p:nvPr/>
        </p:nvSpPr>
        <p:spPr>
          <a:xfrm>
            <a:off x="4376538" y="3627277"/>
            <a:ext cx="3438922" cy="2777952"/>
          </a:xfrm>
          <a:prstGeom prst="roundRect">
            <a:avLst>
              <a:gd name="adj" fmla="val 18599"/>
            </a:avLst>
          </a:prstGeom>
          <a:solidFill>
            <a:schemeClr val="bg1"/>
          </a:solidFill>
          <a:ln w="38100">
            <a:solidFill>
              <a:srgbClr val="95519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600"/>
              </a:spcAft>
            </a:pPr>
            <a:r>
              <a:rPr lang="en-GB" sz="1700" dirty="0">
                <a:solidFill>
                  <a:schemeClr val="tx1"/>
                </a:solidFill>
              </a:rPr>
              <a:t>Prefects in the school will be better able to show helpful behaviours. </a:t>
            </a:r>
          </a:p>
          <a:p>
            <a:pPr>
              <a:spcAft>
                <a:spcPts val="600"/>
              </a:spcAft>
            </a:pPr>
            <a:r>
              <a:rPr lang="en-GB" sz="1700" dirty="0">
                <a:solidFill>
                  <a:schemeClr val="tx1"/>
                </a:solidFill>
              </a:rPr>
              <a:t>The prefects could talk about the skills they’ve learned in interviews for jobs or further education.</a:t>
            </a:r>
          </a:p>
        </p:txBody>
      </p:sp>
      <p:sp>
        <p:nvSpPr>
          <p:cNvPr id="10" name="Rectangle: Rounded Corners 9">
            <a:extLst>
              <a:ext uri="{FF2B5EF4-FFF2-40B4-BE49-F238E27FC236}">
                <a16:creationId xmlns:a16="http://schemas.microsoft.com/office/drawing/2014/main" id="{893BE37B-F332-49C5-ADBE-10D20F433FBD}"/>
              </a:ext>
            </a:extLst>
          </p:cNvPr>
          <p:cNvSpPr/>
          <p:nvPr/>
        </p:nvSpPr>
        <p:spPr>
          <a:xfrm>
            <a:off x="8164944" y="3627642"/>
            <a:ext cx="3438922" cy="2777952"/>
          </a:xfrm>
          <a:prstGeom prst="roundRect">
            <a:avLst>
              <a:gd name="adj" fmla="val 18599"/>
            </a:avLst>
          </a:prstGeom>
          <a:solidFill>
            <a:schemeClr val="bg1"/>
          </a:solidFill>
          <a:ln w="38100">
            <a:solidFill>
              <a:srgbClr val="95519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600"/>
              </a:spcAft>
            </a:pPr>
            <a:r>
              <a:rPr lang="en-GB" sz="1700" dirty="0">
                <a:solidFill>
                  <a:schemeClr val="tx1"/>
                </a:solidFill>
              </a:rPr>
              <a:t>Parents and carers in the local community might hear about how supportive students in the school are to each other.</a:t>
            </a:r>
          </a:p>
          <a:p>
            <a:pPr>
              <a:spcAft>
                <a:spcPts val="600"/>
              </a:spcAft>
            </a:pPr>
            <a:r>
              <a:rPr lang="en-GB" sz="1700" dirty="0">
                <a:solidFill>
                  <a:schemeClr val="tx1"/>
                </a:solidFill>
              </a:rPr>
              <a:t>They might feel happy their child is going to the school; or if their children are younger, they may choose to send their children to the school when they’re older.</a:t>
            </a:r>
          </a:p>
        </p:txBody>
      </p:sp>
      <p:sp>
        <p:nvSpPr>
          <p:cNvPr id="11" name="Rectangle: Rounded Corners 10">
            <a:extLst>
              <a:ext uri="{FF2B5EF4-FFF2-40B4-BE49-F238E27FC236}">
                <a16:creationId xmlns:a16="http://schemas.microsoft.com/office/drawing/2014/main" id="{2FD51A0D-23D1-456B-BF3E-AB7889F21D5A}"/>
              </a:ext>
            </a:extLst>
          </p:cNvPr>
          <p:cNvSpPr/>
          <p:nvPr/>
        </p:nvSpPr>
        <p:spPr>
          <a:xfrm>
            <a:off x="567803" y="3578863"/>
            <a:ext cx="3438922" cy="2826366"/>
          </a:xfrm>
          <a:prstGeom prst="roundRect">
            <a:avLst>
              <a:gd name="adj" fmla="val 18599"/>
            </a:avLst>
          </a:prstGeom>
          <a:solidFill>
            <a:srgbClr val="95519E"/>
          </a:solidFill>
          <a:ln w="381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pPr>
            <a:r>
              <a:rPr lang="en-GB" sz="3200" b="1" dirty="0">
                <a:solidFill>
                  <a:schemeClr val="bg1"/>
                </a:solidFill>
              </a:rPr>
              <a:t>Other pupils in the school</a:t>
            </a:r>
            <a:endParaRPr lang="en-GB" sz="3600" b="1" dirty="0">
              <a:solidFill>
                <a:schemeClr val="bg1"/>
              </a:solidFill>
            </a:endParaRPr>
          </a:p>
        </p:txBody>
      </p:sp>
      <p:sp>
        <p:nvSpPr>
          <p:cNvPr id="12" name="Rectangle: Rounded Corners 11">
            <a:extLst>
              <a:ext uri="{FF2B5EF4-FFF2-40B4-BE49-F238E27FC236}">
                <a16:creationId xmlns:a16="http://schemas.microsoft.com/office/drawing/2014/main" id="{C1B6D757-52F3-4AAE-B90E-3DD0D6567D01}"/>
              </a:ext>
            </a:extLst>
          </p:cNvPr>
          <p:cNvSpPr/>
          <p:nvPr/>
        </p:nvSpPr>
        <p:spPr>
          <a:xfrm>
            <a:off x="4356209" y="3536061"/>
            <a:ext cx="3438922" cy="2869168"/>
          </a:xfrm>
          <a:prstGeom prst="roundRect">
            <a:avLst>
              <a:gd name="adj" fmla="val 18599"/>
            </a:avLst>
          </a:prstGeom>
          <a:solidFill>
            <a:srgbClr val="95519E"/>
          </a:solidFill>
          <a:ln w="381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pPr>
            <a:r>
              <a:rPr lang="en-GB" sz="3200" b="1" dirty="0">
                <a:solidFill>
                  <a:schemeClr val="bg1"/>
                </a:solidFill>
              </a:rPr>
              <a:t>The prefects working with Elliot</a:t>
            </a:r>
            <a:endParaRPr lang="en-GB" sz="3600" b="1" dirty="0">
              <a:solidFill>
                <a:schemeClr val="bg1"/>
              </a:solidFill>
            </a:endParaRPr>
          </a:p>
        </p:txBody>
      </p:sp>
      <p:sp>
        <p:nvSpPr>
          <p:cNvPr id="13" name="Rectangle: Rounded Corners 12">
            <a:extLst>
              <a:ext uri="{FF2B5EF4-FFF2-40B4-BE49-F238E27FC236}">
                <a16:creationId xmlns:a16="http://schemas.microsoft.com/office/drawing/2014/main" id="{C5A5AFD4-6041-49C1-A733-E916ED920618}"/>
              </a:ext>
            </a:extLst>
          </p:cNvPr>
          <p:cNvSpPr/>
          <p:nvPr/>
        </p:nvSpPr>
        <p:spPr>
          <a:xfrm>
            <a:off x="8164956" y="3579884"/>
            <a:ext cx="3438922" cy="2869168"/>
          </a:xfrm>
          <a:prstGeom prst="roundRect">
            <a:avLst>
              <a:gd name="adj" fmla="val 18599"/>
            </a:avLst>
          </a:prstGeom>
          <a:solidFill>
            <a:srgbClr val="95519E"/>
          </a:solidFill>
          <a:ln w="381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pPr>
            <a:r>
              <a:rPr lang="en-GB" sz="3200" b="1" dirty="0">
                <a:solidFill>
                  <a:schemeClr val="bg1"/>
                </a:solidFill>
              </a:rPr>
              <a:t>Parents or carers in the local community</a:t>
            </a:r>
            <a:endParaRPr lang="en-GB" sz="3600" b="1" dirty="0">
              <a:solidFill>
                <a:schemeClr val="bg1"/>
              </a:solidFill>
            </a:endParaRPr>
          </a:p>
        </p:txBody>
      </p:sp>
      <p:sp>
        <p:nvSpPr>
          <p:cNvPr id="14" name="Rectangle 13">
            <a:extLst>
              <a:ext uri="{FF2B5EF4-FFF2-40B4-BE49-F238E27FC236}">
                <a16:creationId xmlns:a16="http://schemas.microsoft.com/office/drawing/2014/main" id="{66DE6F52-1AC0-496E-84A3-8B8718656258}"/>
              </a:ext>
            </a:extLst>
          </p:cNvPr>
          <p:cNvSpPr/>
          <p:nvPr/>
        </p:nvSpPr>
        <p:spPr>
          <a:xfrm>
            <a:off x="6928472" y="1204323"/>
            <a:ext cx="4530465" cy="2026399"/>
          </a:xfrm>
          <a:prstGeom prst="rect">
            <a:avLst/>
          </a:prstGeom>
          <a:solidFill>
            <a:schemeClr val="bg1"/>
          </a:solidFill>
          <a:ln w="57150">
            <a:solidFill>
              <a:srgbClr val="95519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chemeClr val="tx1"/>
                </a:solidFill>
              </a:rPr>
              <a:t>Elliot </a:t>
            </a:r>
            <a:r>
              <a:rPr lang="en-GB" sz="2400" dirty="0">
                <a:solidFill>
                  <a:schemeClr val="tx1"/>
                </a:solidFill>
              </a:rPr>
              <a:t>is head prefect and found that some prefects in their team have been upsetting other pupils. Elliot has started training the prefects to act with integrity.</a:t>
            </a:r>
            <a:endParaRPr lang="en-GB" sz="2400" b="1" dirty="0">
              <a:solidFill>
                <a:schemeClr val="tx1"/>
              </a:solidFill>
            </a:endParaRPr>
          </a:p>
        </p:txBody>
      </p:sp>
      <p:sp>
        <p:nvSpPr>
          <p:cNvPr id="15" name="Footer Placeholder 1">
            <a:extLst>
              <a:ext uri="{FF2B5EF4-FFF2-40B4-BE49-F238E27FC236}">
                <a16:creationId xmlns:a16="http://schemas.microsoft.com/office/drawing/2014/main" id="{DE0CDA8A-454D-44A0-A832-2EA38FDB3AF3}"/>
              </a:ext>
            </a:extLst>
          </p:cNvPr>
          <p:cNvSpPr>
            <a:spLocks noGrp="1"/>
          </p:cNvSpPr>
          <p:nvPr/>
        </p:nvSpPr>
        <p:spPr>
          <a:xfrm>
            <a:off x="0" y="6492875"/>
            <a:ext cx="12192000" cy="365125"/>
          </a:xfrm>
          <a:prstGeom prst="rect">
            <a:avLst/>
          </a:prstGeom>
          <a:noFill/>
        </p:spPr>
        <p:txBody>
          <a:bodyPr vert="horz" lIns="91440" tIns="45720" rIns="91440" bIns="45720" rtlCol="0" anchor="ctr"/>
          <a:lstStyle>
            <a:defPPr>
              <a:defRPr lang="en-US"/>
            </a:defPPr>
            <a:lvl1pPr marL="0" algn="ctr" defTabSz="914400" rtl="0" eaLnBrk="1" latinLnBrk="0" hangingPunct="1">
              <a:defRPr sz="14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 PSHE Association 2021  </a:t>
            </a:r>
          </a:p>
        </p:txBody>
      </p:sp>
    </p:spTree>
    <p:extLst>
      <p:ext uri="{BB962C8B-B14F-4D97-AF65-F5344CB8AC3E}">
        <p14:creationId xmlns:p14="http://schemas.microsoft.com/office/powerpoint/2010/main" val="313664362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1"/>
                    </p:tgtEl>
                  </p:cond>
                </p:stCondLst>
                <p:endSync evt="end" delay="0">
                  <p:rtn val="all"/>
                </p:endSync>
                <p:childTnLst>
                  <p:par>
                    <p:cTn id="3" fill="hold">
                      <p:stCondLst>
                        <p:cond delay="0"/>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1"/>
                  </p:tgtEl>
                </p:cond>
              </p:nextCondLst>
            </p:seq>
            <p:seq concurrent="1" nextAc="seek">
              <p:cTn id="7" restart="whenNotActive" fill="hold" evtFilter="cancelBubble" nodeType="interactiveSeq">
                <p:stCondLst>
                  <p:cond evt="onClick" delay="0">
                    <p:tgtEl>
                      <p:spTgt spid="12"/>
                    </p:tgtEl>
                  </p:cond>
                </p:stCondLst>
                <p:endSync evt="end" delay="0">
                  <p:rtn val="all"/>
                </p:endSync>
                <p:childTnLst>
                  <p:par>
                    <p:cTn id="8" fill="hold">
                      <p:stCondLst>
                        <p:cond delay="0"/>
                      </p:stCondLst>
                      <p:childTnLst>
                        <p:par>
                          <p:cTn id="9" fill="hold">
                            <p:stCondLst>
                              <p:cond delay="0"/>
                            </p:stCondLst>
                            <p:childTnLst>
                              <p:par>
                                <p:cTn id="10" presetID="1" presetClass="exit"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12" restart="whenNotActive" fill="hold" evtFilter="cancelBubble" nodeType="interactiveSeq">
                <p:stCondLst>
                  <p:cond evt="onClick" delay="0">
                    <p:tgtEl>
                      <p:spTgt spid="13"/>
                    </p:tgtEl>
                  </p:cond>
                </p:stCondLst>
                <p:endSync evt="end" delay="0">
                  <p:rtn val="all"/>
                </p:endSync>
                <p:childTnLst>
                  <p:par>
                    <p:cTn id="13" fill="hold">
                      <p:stCondLst>
                        <p:cond delay="0"/>
                      </p:stCondLst>
                      <p:childTnLst>
                        <p:par>
                          <p:cTn id="14" fill="hold">
                            <p:stCondLst>
                              <p:cond delay="0"/>
                            </p:stCondLst>
                            <p:childTnLst>
                              <p:par>
                                <p:cTn id="15" presetID="1" presetClass="exit"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3"/>
                  </p:tgtEl>
                </p:cond>
              </p:nextCondLst>
            </p:seq>
          </p:childTnLst>
        </p:cTn>
      </p:par>
    </p:tnLst>
    <p:bldLst>
      <p:bldP spid="11" grpId="0" animBg="1"/>
      <p:bldP spid="12" grpId="0" animBg="1"/>
      <p:bldP spid="1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0144" y="510417"/>
            <a:ext cx="10714182" cy="769441"/>
          </a:xfrm>
          <a:prstGeom prst="rect">
            <a:avLst/>
          </a:prstGeom>
          <a:noFill/>
        </p:spPr>
        <p:txBody>
          <a:bodyPr wrap="square" rtlCol="0">
            <a:spAutoFit/>
          </a:bodyPr>
          <a:lstStyle/>
          <a:p>
            <a:r>
              <a:rPr lang="en-GB" sz="4400" b="1" dirty="0">
                <a:solidFill>
                  <a:schemeClr val="bg1">
                    <a:lumMod val="50000"/>
                  </a:schemeClr>
                </a:solidFill>
              </a:rPr>
              <a:t>  </a:t>
            </a:r>
            <a:r>
              <a:rPr lang="en-GB" sz="4400" b="1" dirty="0">
                <a:solidFill>
                  <a:srgbClr val="95519E"/>
                </a:solidFill>
                <a:latin typeface="League Spartan" panose="00000800000000000000" pitchFamily="50" charset="0"/>
              </a:rPr>
              <a:t>End point assessment</a:t>
            </a:r>
          </a:p>
        </p:txBody>
      </p:sp>
      <p:sp>
        <p:nvSpPr>
          <p:cNvPr id="13" name="Slide Number Placeholder 12"/>
          <p:cNvSpPr>
            <a:spLocks noGrp="1"/>
          </p:cNvSpPr>
          <p:nvPr>
            <p:ph type="sldNum" sz="quarter" idx="12"/>
          </p:nvPr>
        </p:nvSpPr>
        <p:spPr>
          <a:xfrm>
            <a:off x="11217875" y="6479919"/>
            <a:ext cx="644611" cy="365125"/>
          </a:xfrm>
          <a:prstGeom prst="rect">
            <a:avLst/>
          </a:prstGeom>
        </p:spPr>
        <p:txBody>
          <a:bodyPr/>
          <a:lstStyle/>
          <a:p>
            <a:fld id="{2D651D86-383D-45DB-A701-76B5BFCFE28F}" type="slidenum">
              <a:rPr lang="en-GB" smtClean="0"/>
              <a:t>13</a:t>
            </a:fld>
            <a:endParaRPr lang="en-GB" dirty="0"/>
          </a:p>
        </p:txBody>
      </p:sp>
      <p:sp>
        <p:nvSpPr>
          <p:cNvPr id="6" name="TextBox 5">
            <a:extLst>
              <a:ext uri="{FF2B5EF4-FFF2-40B4-BE49-F238E27FC236}">
                <a16:creationId xmlns:a16="http://schemas.microsoft.com/office/drawing/2014/main" id="{1FE4FD35-8A55-4BAF-B550-0EEF66C2DD86}"/>
              </a:ext>
            </a:extLst>
          </p:cNvPr>
          <p:cNvSpPr txBox="1"/>
          <p:nvPr/>
        </p:nvSpPr>
        <p:spPr>
          <a:xfrm>
            <a:off x="1033951" y="1279858"/>
            <a:ext cx="10124096" cy="2862322"/>
          </a:xfrm>
          <a:prstGeom prst="rect">
            <a:avLst/>
          </a:prstGeom>
          <a:noFill/>
        </p:spPr>
        <p:txBody>
          <a:bodyPr wrap="square" rtlCol="0">
            <a:spAutoFit/>
          </a:bodyPr>
          <a:lstStyle/>
          <a:p>
            <a:r>
              <a:rPr lang="en-GB" sz="3600" b="1" dirty="0"/>
              <a:t>Look back at your list of </a:t>
            </a:r>
            <a:r>
              <a:rPr lang="en-GB" sz="3600" b="1" i="1" dirty="0"/>
              <a:t>aspects that make a good role model</a:t>
            </a:r>
            <a:r>
              <a:rPr lang="en-GB" sz="3600" b="1" dirty="0"/>
              <a:t> from the start of the lesson.</a:t>
            </a:r>
          </a:p>
          <a:p>
            <a:endParaRPr lang="en-GB" sz="3600" b="1" dirty="0"/>
          </a:p>
          <a:p>
            <a:r>
              <a:rPr lang="en-GB" sz="3600" dirty="0"/>
              <a:t>Add any additional ideas based on what you have learned.</a:t>
            </a:r>
          </a:p>
        </p:txBody>
      </p:sp>
      <p:pic>
        <p:nvPicPr>
          <p:cNvPr id="8" name="Picture 7">
            <a:extLst>
              <a:ext uri="{FF2B5EF4-FFF2-40B4-BE49-F238E27FC236}">
                <a16:creationId xmlns:a16="http://schemas.microsoft.com/office/drawing/2014/main" id="{2511E789-E9B0-4EC3-B4F5-5EBF7F025B4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97192" y="3638983"/>
            <a:ext cx="2840936" cy="2840936"/>
          </a:xfrm>
          <a:prstGeom prst="rect">
            <a:avLst/>
          </a:prstGeom>
        </p:spPr>
      </p:pic>
      <p:sp>
        <p:nvSpPr>
          <p:cNvPr id="9" name="Footer Placeholder 1">
            <a:extLst>
              <a:ext uri="{FF2B5EF4-FFF2-40B4-BE49-F238E27FC236}">
                <a16:creationId xmlns:a16="http://schemas.microsoft.com/office/drawing/2014/main" id="{762DEB7B-3953-4C6D-9E90-FE3B6BBA6ACC}"/>
              </a:ext>
            </a:extLst>
          </p:cNvPr>
          <p:cNvSpPr>
            <a:spLocks noGrp="1"/>
          </p:cNvSpPr>
          <p:nvPr/>
        </p:nvSpPr>
        <p:spPr>
          <a:xfrm>
            <a:off x="0" y="6492875"/>
            <a:ext cx="12192000" cy="365125"/>
          </a:xfrm>
          <a:prstGeom prst="rect">
            <a:avLst/>
          </a:prstGeom>
          <a:noFill/>
        </p:spPr>
        <p:txBody>
          <a:bodyPr vert="horz" lIns="91440" tIns="45720" rIns="91440" bIns="45720" rtlCol="0" anchor="ctr"/>
          <a:lstStyle>
            <a:defPPr>
              <a:defRPr lang="en-US"/>
            </a:defPPr>
            <a:lvl1pPr marL="0" algn="ctr" defTabSz="914400" rtl="0" eaLnBrk="1" latinLnBrk="0" hangingPunct="1">
              <a:defRPr sz="14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 PSHE Association 2021  </a:t>
            </a:r>
          </a:p>
        </p:txBody>
      </p:sp>
      <p:sp>
        <p:nvSpPr>
          <p:cNvPr id="7" name="TextBox 6">
            <a:extLst>
              <a:ext uri="{FF2B5EF4-FFF2-40B4-BE49-F238E27FC236}">
                <a16:creationId xmlns:a16="http://schemas.microsoft.com/office/drawing/2014/main" id="{E1A803E9-F00F-4063-94EA-D8C791FF9514}"/>
              </a:ext>
            </a:extLst>
          </p:cNvPr>
          <p:cNvSpPr txBox="1"/>
          <p:nvPr/>
        </p:nvSpPr>
        <p:spPr>
          <a:xfrm>
            <a:off x="1033951" y="4563559"/>
            <a:ext cx="7182145" cy="1754326"/>
          </a:xfrm>
          <a:prstGeom prst="rect">
            <a:avLst/>
          </a:prstGeom>
          <a:noFill/>
        </p:spPr>
        <p:txBody>
          <a:bodyPr wrap="square" rtlCol="0">
            <a:spAutoFit/>
          </a:bodyPr>
          <a:lstStyle/>
          <a:p>
            <a:r>
              <a:rPr lang="en-GB" sz="3600" dirty="0"/>
              <a:t>Are there any changes you would make to what you put down as the most or least important aspects?</a:t>
            </a:r>
          </a:p>
        </p:txBody>
      </p:sp>
    </p:spTree>
    <p:extLst>
      <p:ext uri="{BB962C8B-B14F-4D97-AF65-F5344CB8AC3E}">
        <p14:creationId xmlns:p14="http://schemas.microsoft.com/office/powerpoint/2010/main" val="323884639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11075244" y="6398953"/>
            <a:ext cx="644611" cy="365125"/>
          </a:xfrm>
          <a:prstGeom prst="rect">
            <a:avLst/>
          </a:prstGeom>
        </p:spPr>
        <p:txBody>
          <a:bodyPr/>
          <a:lstStyle/>
          <a:p>
            <a:fld id="{2D651D86-383D-45DB-A701-76B5BFCFE28F}" type="slidenum">
              <a:rPr lang="en-GB" smtClean="0"/>
              <a:t>14</a:t>
            </a:fld>
            <a:endParaRPr lang="en-GB" dirty="0"/>
          </a:p>
        </p:txBody>
      </p:sp>
      <p:sp>
        <p:nvSpPr>
          <p:cNvPr id="13" name="TextBox 12"/>
          <p:cNvSpPr txBox="1"/>
          <p:nvPr/>
        </p:nvSpPr>
        <p:spPr>
          <a:xfrm>
            <a:off x="460150" y="466836"/>
            <a:ext cx="7405273" cy="769441"/>
          </a:xfrm>
          <a:prstGeom prst="rect">
            <a:avLst/>
          </a:prstGeom>
          <a:noFill/>
        </p:spPr>
        <p:txBody>
          <a:bodyPr wrap="square" rtlCol="0">
            <a:spAutoFit/>
          </a:bodyPr>
          <a:lstStyle/>
          <a:p>
            <a:r>
              <a:rPr lang="en-GB" sz="4400" b="1" dirty="0">
                <a:solidFill>
                  <a:srgbClr val="95519E"/>
                </a:solidFill>
                <a:latin typeface="League Spartan" panose="00000800000000000000" pitchFamily="50" charset="0"/>
              </a:rPr>
              <a:t>Remember!</a:t>
            </a:r>
          </a:p>
        </p:txBody>
      </p:sp>
      <p:sp>
        <p:nvSpPr>
          <p:cNvPr id="3" name="Rectangle 2"/>
          <p:cNvSpPr/>
          <p:nvPr/>
        </p:nvSpPr>
        <p:spPr>
          <a:xfrm>
            <a:off x="460150" y="1236277"/>
            <a:ext cx="11458581" cy="830997"/>
          </a:xfrm>
          <a:prstGeom prst="rect">
            <a:avLst/>
          </a:prstGeom>
        </p:spPr>
        <p:txBody>
          <a:bodyPr wrap="square">
            <a:spAutoFit/>
          </a:bodyPr>
          <a:lstStyle/>
          <a:p>
            <a:pPr lvl="0"/>
            <a:r>
              <a:rPr lang="en-US" sz="2400" b="1" dirty="0">
                <a:solidFill>
                  <a:prstClr val="black"/>
                </a:solidFill>
                <a:latin typeface="Lato" panose="020B0604020202020204" charset="0"/>
                <a:ea typeface="Lato" panose="020B0604020202020204" charset="0"/>
                <a:cs typeface="Lato" panose="020B0604020202020204" charset="0"/>
              </a:rPr>
              <a:t>If you are worried about anything from today’s session, talking to an adult you trust is one of the best ways to find help. Alternatively, </a:t>
            </a:r>
            <a:r>
              <a:rPr lang="en-US" sz="2400" b="1" dirty="0" err="1">
                <a:solidFill>
                  <a:prstClr val="black"/>
                </a:solidFill>
                <a:latin typeface="Lato" panose="020B0604020202020204" charset="0"/>
                <a:ea typeface="Lato" panose="020B0604020202020204" charset="0"/>
                <a:cs typeface="Lato" panose="020B0604020202020204" charset="0"/>
              </a:rPr>
              <a:t>ChildLine</a:t>
            </a:r>
            <a:r>
              <a:rPr lang="en-US" sz="2400" b="1" dirty="0">
                <a:solidFill>
                  <a:prstClr val="black"/>
                </a:solidFill>
                <a:latin typeface="Lato" panose="020B0604020202020204" charset="0"/>
                <a:ea typeface="Lato" panose="020B0604020202020204" charset="0"/>
                <a:cs typeface="Lato" panose="020B0604020202020204" charset="0"/>
              </a:rPr>
              <a:t> can help.</a:t>
            </a:r>
          </a:p>
        </p:txBody>
      </p:sp>
      <p:grpSp>
        <p:nvGrpSpPr>
          <p:cNvPr id="12" name="Group 11">
            <a:extLst>
              <a:ext uri="{FF2B5EF4-FFF2-40B4-BE49-F238E27FC236}">
                <a16:creationId xmlns:a16="http://schemas.microsoft.com/office/drawing/2014/main" id="{3D86C2C5-FE81-4A46-9EE7-0D289879B923}"/>
              </a:ext>
            </a:extLst>
          </p:cNvPr>
          <p:cNvGrpSpPr/>
          <p:nvPr/>
        </p:nvGrpSpPr>
        <p:grpSpPr>
          <a:xfrm>
            <a:off x="2201914" y="2216879"/>
            <a:ext cx="7975051" cy="3347571"/>
            <a:chOff x="2179559" y="1024963"/>
            <a:chExt cx="7975051" cy="3347571"/>
          </a:xfrm>
        </p:grpSpPr>
        <p:pic>
          <p:nvPicPr>
            <p:cNvPr id="14" name="Picture 6" descr="Directory, Wood, Shield, Signposts">
              <a:extLst>
                <a:ext uri="{FF2B5EF4-FFF2-40B4-BE49-F238E27FC236}">
                  <a16:creationId xmlns:a16="http://schemas.microsoft.com/office/drawing/2014/main" id="{F66ACA5A-D73C-4BE9-8944-43F9BCFC4ABC}"/>
                </a:ext>
              </a:extLst>
            </p:cNvPr>
            <p:cNvPicPr>
              <a:picLocks noChangeAspect="1" noChangeArrowheads="1"/>
            </p:cNvPicPr>
            <p:nvPr/>
          </p:nvPicPr>
          <p:blipFill>
            <a:blip r:embed="rId3">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2179559" y="1024963"/>
              <a:ext cx="7975051" cy="3347571"/>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a:extLst>
                <a:ext uri="{FF2B5EF4-FFF2-40B4-BE49-F238E27FC236}">
                  <a16:creationId xmlns:a16="http://schemas.microsoft.com/office/drawing/2014/main" id="{0B3E26A3-0F2A-4D87-AFF2-1413C6FB7C29}"/>
                </a:ext>
              </a:extLst>
            </p:cNvPr>
            <p:cNvSpPr txBox="1"/>
            <p:nvPr/>
          </p:nvSpPr>
          <p:spPr>
            <a:xfrm>
              <a:off x="3823529" y="2958278"/>
              <a:ext cx="4687109" cy="830997"/>
            </a:xfrm>
            <a:prstGeom prst="rect">
              <a:avLst/>
            </a:prstGeom>
            <a:noFill/>
          </p:spPr>
          <p:txBody>
            <a:bodyPr wrap="square" rtlCol="0">
              <a:spAutoFit/>
            </a:bodyPr>
            <a:lstStyle/>
            <a:p>
              <a:r>
                <a:rPr lang="en-US" sz="2400" b="1" dirty="0">
                  <a:latin typeface="Lato" panose="020F0502020204030203" pitchFamily="34" charset="0"/>
                  <a:ea typeface="Lato" panose="020F0502020204030203" pitchFamily="34" charset="0"/>
                  <a:cs typeface="Lato" panose="020F0502020204030203" pitchFamily="34" charset="0"/>
                </a:rPr>
                <a:t>ChildLine: </a:t>
              </a:r>
              <a:r>
                <a:rPr lang="en-US" sz="2400" b="1" dirty="0">
                  <a:latin typeface="Lato" panose="020F0502020204030203" pitchFamily="34" charset="0"/>
                  <a:ea typeface="Lato" panose="020F0502020204030203" pitchFamily="34" charset="0"/>
                  <a:cs typeface="Lato" panose="020F0502020204030203" pitchFamily="34" charset="0"/>
                  <a:hlinkClick r:id="rId4">
                    <a:extLst>
                      <a:ext uri="{A12FA001-AC4F-418D-AE19-62706E023703}">
                        <ahyp:hlinkClr xmlns:ahyp="http://schemas.microsoft.com/office/drawing/2018/hyperlinkcolor" val="tx"/>
                      </a:ext>
                    </a:extLst>
                  </a:hlinkClick>
                </a:rPr>
                <a:t>www.childline.org.uk</a:t>
              </a:r>
              <a:r>
                <a:rPr lang="en-US" sz="2400" b="1" dirty="0">
                  <a:latin typeface="Lato" panose="020F0502020204030203" pitchFamily="34" charset="0"/>
                  <a:ea typeface="Lato" panose="020F0502020204030203" pitchFamily="34" charset="0"/>
                  <a:cs typeface="Lato" panose="020F0502020204030203" pitchFamily="34" charset="0"/>
                </a:rPr>
                <a:t> </a:t>
              </a:r>
            </a:p>
            <a:p>
              <a:r>
                <a:rPr lang="en-US" sz="2400" b="1" dirty="0">
                  <a:latin typeface="Lato" panose="020F0502020204030203" pitchFamily="34" charset="0"/>
                  <a:ea typeface="Lato" panose="020F0502020204030203" pitchFamily="34" charset="0"/>
                  <a:cs typeface="Lato" panose="020F0502020204030203" pitchFamily="34" charset="0"/>
                </a:rPr>
                <a:t>	      0800 1111</a:t>
              </a:r>
            </a:p>
          </p:txBody>
        </p:sp>
        <p:sp>
          <p:nvSpPr>
            <p:cNvPr id="18" name="TextBox 17">
              <a:extLst>
                <a:ext uri="{FF2B5EF4-FFF2-40B4-BE49-F238E27FC236}">
                  <a16:creationId xmlns:a16="http://schemas.microsoft.com/office/drawing/2014/main" id="{A8CDE929-AC08-45C6-A079-E7D87D1E236C}"/>
                </a:ext>
              </a:extLst>
            </p:cNvPr>
            <p:cNvSpPr txBox="1"/>
            <p:nvPr/>
          </p:nvSpPr>
          <p:spPr>
            <a:xfrm>
              <a:off x="3858673" y="2130404"/>
              <a:ext cx="4429944" cy="461665"/>
            </a:xfrm>
            <a:prstGeom prst="rect">
              <a:avLst/>
            </a:prstGeom>
            <a:noFill/>
          </p:spPr>
          <p:txBody>
            <a:bodyPr wrap="square" rtlCol="0">
              <a:spAutoFit/>
            </a:bodyPr>
            <a:lstStyle/>
            <a:p>
              <a:pPr algn="ctr"/>
              <a:r>
                <a:rPr lang="en-GB" sz="2400" b="1" dirty="0">
                  <a:latin typeface="Lato" panose="020B0604020202020204" charset="0"/>
                  <a:ea typeface="Lato" panose="020B0604020202020204" charset="0"/>
                  <a:cs typeface="Lato" panose="020B0604020202020204" charset="0"/>
                </a:rPr>
                <a:t>Talk to a trusted adult</a:t>
              </a:r>
            </a:p>
          </p:txBody>
        </p:sp>
      </p:grpSp>
      <p:sp>
        <p:nvSpPr>
          <p:cNvPr id="10" name="Footer Placeholder 1">
            <a:extLst>
              <a:ext uri="{FF2B5EF4-FFF2-40B4-BE49-F238E27FC236}">
                <a16:creationId xmlns:a16="http://schemas.microsoft.com/office/drawing/2014/main" id="{30205455-2CAD-4A4D-9D9E-F62D16BB0044}"/>
              </a:ext>
            </a:extLst>
          </p:cNvPr>
          <p:cNvSpPr>
            <a:spLocks noGrp="1"/>
          </p:cNvSpPr>
          <p:nvPr/>
        </p:nvSpPr>
        <p:spPr>
          <a:xfrm>
            <a:off x="0" y="6492875"/>
            <a:ext cx="12192000" cy="365125"/>
          </a:xfrm>
          <a:prstGeom prst="rect">
            <a:avLst/>
          </a:prstGeom>
          <a:noFill/>
        </p:spPr>
        <p:txBody>
          <a:bodyPr vert="horz" lIns="91440" tIns="45720" rIns="91440" bIns="45720" rtlCol="0" anchor="ctr"/>
          <a:lstStyle>
            <a:defPPr>
              <a:defRPr lang="en-US"/>
            </a:defPPr>
            <a:lvl1pPr marL="0" algn="ctr" defTabSz="914400" rtl="0" eaLnBrk="1" latinLnBrk="0" hangingPunct="1">
              <a:defRPr sz="14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 PSHE Association 2021  </a:t>
            </a:r>
          </a:p>
        </p:txBody>
      </p:sp>
    </p:spTree>
    <p:extLst>
      <p:ext uri="{BB962C8B-B14F-4D97-AF65-F5344CB8AC3E}">
        <p14:creationId xmlns:p14="http://schemas.microsoft.com/office/powerpoint/2010/main" val="40049730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42436" y="489529"/>
            <a:ext cx="10714182" cy="769441"/>
          </a:xfrm>
          <a:prstGeom prst="rect">
            <a:avLst/>
          </a:prstGeom>
          <a:noFill/>
        </p:spPr>
        <p:txBody>
          <a:bodyPr wrap="square" rtlCol="0">
            <a:spAutoFit/>
          </a:bodyPr>
          <a:lstStyle/>
          <a:p>
            <a:r>
              <a:rPr lang="en-GB" sz="4400" b="1" dirty="0">
                <a:solidFill>
                  <a:srgbClr val="95519E"/>
                </a:solidFill>
                <a:latin typeface="League Spartan" panose="00000800000000000000" pitchFamily="50" charset="0"/>
              </a:rPr>
              <a:t>More activities</a:t>
            </a:r>
            <a:endParaRPr lang="en-GB" sz="4400" b="1" dirty="0">
              <a:latin typeface="League Spartan" panose="00000800000000000000" pitchFamily="50" charset="0"/>
            </a:endParaRPr>
          </a:p>
        </p:txBody>
      </p:sp>
      <p:sp>
        <p:nvSpPr>
          <p:cNvPr id="2" name="Slide Number Placeholder 1"/>
          <p:cNvSpPr>
            <a:spLocks noGrp="1"/>
          </p:cNvSpPr>
          <p:nvPr>
            <p:ph type="sldNum" sz="quarter" idx="12"/>
          </p:nvPr>
        </p:nvSpPr>
        <p:spPr>
          <a:xfrm>
            <a:off x="11217875" y="6479919"/>
            <a:ext cx="644611" cy="365125"/>
          </a:xfrm>
          <a:prstGeom prst="rect">
            <a:avLst/>
          </a:prstGeom>
        </p:spPr>
        <p:txBody>
          <a:bodyPr/>
          <a:lstStyle/>
          <a:p>
            <a:fld id="{2D651D86-383D-45DB-A701-76B5BFCFE28F}" type="slidenum">
              <a:rPr lang="en-GB" smtClean="0"/>
              <a:t>15</a:t>
            </a:fld>
            <a:endParaRPr lang="en-GB" dirty="0"/>
          </a:p>
        </p:txBody>
      </p:sp>
      <p:sp>
        <p:nvSpPr>
          <p:cNvPr id="6" name="Rectangle 5"/>
          <p:cNvSpPr/>
          <p:nvPr/>
        </p:nvSpPr>
        <p:spPr>
          <a:xfrm>
            <a:off x="503693" y="2551053"/>
            <a:ext cx="4942949" cy="523220"/>
          </a:xfrm>
          <a:prstGeom prst="rect">
            <a:avLst/>
          </a:prstGeom>
        </p:spPr>
        <p:txBody>
          <a:bodyPr wrap="square">
            <a:spAutoFit/>
          </a:bodyPr>
          <a:lstStyle/>
          <a:p>
            <a:r>
              <a:rPr lang="en-GB" sz="2800" b="1" dirty="0">
                <a:latin typeface="League Spartan" panose="00000800000000000000" pitchFamily="50" charset="0"/>
              </a:rPr>
              <a:t>Top tips</a:t>
            </a:r>
          </a:p>
        </p:txBody>
      </p:sp>
      <p:sp>
        <p:nvSpPr>
          <p:cNvPr id="9" name="Rectangle 8"/>
          <p:cNvSpPr/>
          <p:nvPr/>
        </p:nvSpPr>
        <p:spPr>
          <a:xfrm>
            <a:off x="503694" y="3080751"/>
            <a:ext cx="5592306" cy="1200329"/>
          </a:xfrm>
          <a:prstGeom prst="rect">
            <a:avLst/>
          </a:prstGeom>
        </p:spPr>
        <p:txBody>
          <a:bodyPr wrap="square">
            <a:spAutoFit/>
          </a:bodyPr>
          <a:lstStyle/>
          <a:p>
            <a:r>
              <a:rPr lang="en-GB" sz="2400" dirty="0">
                <a:latin typeface="Lato" panose="020F0502020204030203" pitchFamily="34" charset="0"/>
                <a:ea typeface="Lato" panose="020F0502020204030203" pitchFamily="34" charset="0"/>
                <a:cs typeface="Lato" panose="020F0502020204030203" pitchFamily="34" charset="0"/>
              </a:rPr>
              <a:t>Give three top tips on how a person can be a positive role model for others in their community. </a:t>
            </a:r>
          </a:p>
        </p:txBody>
      </p:sp>
      <p:sp>
        <p:nvSpPr>
          <p:cNvPr id="8" name="Footer Placeholder 1">
            <a:extLst>
              <a:ext uri="{FF2B5EF4-FFF2-40B4-BE49-F238E27FC236}">
                <a16:creationId xmlns:a16="http://schemas.microsoft.com/office/drawing/2014/main" id="{38D80934-D999-47B2-8810-7CDF03BA2B14}"/>
              </a:ext>
            </a:extLst>
          </p:cNvPr>
          <p:cNvSpPr>
            <a:spLocks noGrp="1"/>
          </p:cNvSpPr>
          <p:nvPr/>
        </p:nvSpPr>
        <p:spPr>
          <a:xfrm>
            <a:off x="0" y="6492875"/>
            <a:ext cx="12192000" cy="365125"/>
          </a:xfrm>
          <a:prstGeom prst="rect">
            <a:avLst/>
          </a:prstGeom>
          <a:noFill/>
        </p:spPr>
        <p:txBody>
          <a:bodyPr vert="horz" lIns="91440" tIns="45720" rIns="91440" bIns="45720" rtlCol="0" anchor="ctr"/>
          <a:lstStyle>
            <a:defPPr>
              <a:defRPr lang="en-US"/>
            </a:defPPr>
            <a:lvl1pPr marL="0" algn="ctr" defTabSz="914400" rtl="0" eaLnBrk="1" latinLnBrk="0" hangingPunct="1">
              <a:defRPr sz="14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 PSHE Association 2021  </a:t>
            </a:r>
          </a:p>
        </p:txBody>
      </p:sp>
      <p:pic>
        <p:nvPicPr>
          <p:cNvPr id="7" name="Picture 6">
            <a:extLst>
              <a:ext uri="{FF2B5EF4-FFF2-40B4-BE49-F238E27FC236}">
                <a16:creationId xmlns:a16="http://schemas.microsoft.com/office/drawing/2014/main" id="{8899F8BC-B9CC-459A-9B0B-30761BD790F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43799">
            <a:off x="6220417" y="1909243"/>
            <a:ext cx="4004075" cy="3653719"/>
          </a:xfrm>
          <a:prstGeom prst="rect">
            <a:avLst/>
          </a:prstGeom>
        </p:spPr>
      </p:pic>
      <p:sp>
        <p:nvSpPr>
          <p:cNvPr id="10" name="TextBox 9">
            <a:extLst>
              <a:ext uri="{FF2B5EF4-FFF2-40B4-BE49-F238E27FC236}">
                <a16:creationId xmlns:a16="http://schemas.microsoft.com/office/drawing/2014/main" id="{A94DFFD7-82D0-4C1E-BE9C-7DFA517CE9F2}"/>
              </a:ext>
            </a:extLst>
          </p:cNvPr>
          <p:cNvSpPr txBox="1"/>
          <p:nvPr/>
        </p:nvSpPr>
        <p:spPr>
          <a:xfrm rot="210494">
            <a:off x="6603448" y="2137137"/>
            <a:ext cx="691215" cy="923330"/>
          </a:xfrm>
          <a:prstGeom prst="rect">
            <a:avLst/>
          </a:prstGeom>
          <a:noFill/>
        </p:spPr>
        <p:txBody>
          <a:bodyPr wrap="none" rtlCol="0">
            <a:spAutoFit/>
          </a:bodyPr>
          <a:lstStyle/>
          <a:p>
            <a:r>
              <a:rPr lang="en-GB" sz="5400" dirty="0">
                <a:solidFill>
                  <a:schemeClr val="tx1">
                    <a:lumMod val="65000"/>
                    <a:lumOff val="35000"/>
                  </a:schemeClr>
                </a:solidFill>
                <a:latin typeface="Segoe Script" panose="030B0504020000000003" pitchFamily="66" charset="0"/>
              </a:rPr>
              <a:t>1</a:t>
            </a:r>
          </a:p>
        </p:txBody>
      </p:sp>
      <p:sp>
        <p:nvSpPr>
          <p:cNvPr id="12" name="TextBox 11">
            <a:extLst>
              <a:ext uri="{FF2B5EF4-FFF2-40B4-BE49-F238E27FC236}">
                <a16:creationId xmlns:a16="http://schemas.microsoft.com/office/drawing/2014/main" id="{0935A329-D140-42FB-808D-558113C91B3F}"/>
              </a:ext>
            </a:extLst>
          </p:cNvPr>
          <p:cNvSpPr txBox="1"/>
          <p:nvPr/>
        </p:nvSpPr>
        <p:spPr>
          <a:xfrm rot="210494">
            <a:off x="6544813" y="3049793"/>
            <a:ext cx="691215" cy="923330"/>
          </a:xfrm>
          <a:prstGeom prst="rect">
            <a:avLst/>
          </a:prstGeom>
          <a:noFill/>
        </p:spPr>
        <p:txBody>
          <a:bodyPr wrap="none" rtlCol="0">
            <a:spAutoFit/>
          </a:bodyPr>
          <a:lstStyle/>
          <a:p>
            <a:r>
              <a:rPr lang="en-GB" sz="5400" dirty="0">
                <a:solidFill>
                  <a:schemeClr val="tx1">
                    <a:lumMod val="65000"/>
                    <a:lumOff val="35000"/>
                  </a:schemeClr>
                </a:solidFill>
                <a:latin typeface="Segoe Script" panose="030B0504020000000003" pitchFamily="66" charset="0"/>
              </a:rPr>
              <a:t>2</a:t>
            </a:r>
          </a:p>
        </p:txBody>
      </p:sp>
      <p:sp>
        <p:nvSpPr>
          <p:cNvPr id="14" name="TextBox 13">
            <a:extLst>
              <a:ext uri="{FF2B5EF4-FFF2-40B4-BE49-F238E27FC236}">
                <a16:creationId xmlns:a16="http://schemas.microsoft.com/office/drawing/2014/main" id="{681EC04B-0468-4554-9AE7-8718A6D70E4D}"/>
              </a:ext>
            </a:extLst>
          </p:cNvPr>
          <p:cNvSpPr txBox="1"/>
          <p:nvPr/>
        </p:nvSpPr>
        <p:spPr>
          <a:xfrm rot="273360">
            <a:off x="6493087" y="3995885"/>
            <a:ext cx="691215" cy="923330"/>
          </a:xfrm>
          <a:prstGeom prst="rect">
            <a:avLst/>
          </a:prstGeom>
          <a:noFill/>
        </p:spPr>
        <p:txBody>
          <a:bodyPr wrap="none" rtlCol="0">
            <a:spAutoFit/>
          </a:bodyPr>
          <a:lstStyle/>
          <a:p>
            <a:r>
              <a:rPr lang="en-GB" sz="5400" dirty="0">
                <a:solidFill>
                  <a:schemeClr val="tx1">
                    <a:lumMod val="65000"/>
                    <a:lumOff val="35000"/>
                  </a:schemeClr>
                </a:solidFill>
                <a:latin typeface="Segoe Script" panose="030B0504020000000003" pitchFamily="66" charset="0"/>
              </a:rPr>
              <a:t>3</a:t>
            </a:r>
          </a:p>
        </p:txBody>
      </p:sp>
      <p:pic>
        <p:nvPicPr>
          <p:cNvPr id="15" name="Picture 14">
            <a:extLst>
              <a:ext uri="{FF2B5EF4-FFF2-40B4-BE49-F238E27FC236}">
                <a16:creationId xmlns:a16="http://schemas.microsoft.com/office/drawing/2014/main" id="{A3894DAA-F355-4706-8AF3-B0486AB0581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676961" y="899872"/>
            <a:ext cx="2123513" cy="2623647"/>
          </a:xfrm>
          <a:prstGeom prst="rect">
            <a:avLst/>
          </a:prstGeom>
        </p:spPr>
      </p:pic>
    </p:spTree>
    <p:extLst>
      <p:ext uri="{BB962C8B-B14F-4D97-AF65-F5344CB8AC3E}">
        <p14:creationId xmlns:p14="http://schemas.microsoft.com/office/powerpoint/2010/main" val="1130639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1047750" y="3650975"/>
            <a:ext cx="10096499" cy="236988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000" b="1" i="0" u="none" strike="noStrike" kern="1200" cap="none" spc="0" normalizeH="0" baseline="0" noProof="0" dirty="0" err="1">
                <a:ln>
                  <a:noFill/>
                </a:ln>
                <a:solidFill>
                  <a:srgbClr val="95519E"/>
                </a:solidFill>
                <a:effectLst/>
                <a:uLnTx/>
                <a:uFillTx/>
                <a:latin typeface="League Spartan" panose="00000800000000000000" pitchFamily="50" charset="0"/>
              </a:rPr>
              <a:t>Hom</a:t>
            </a:r>
            <a:r>
              <a:rPr lang="en-GB" sz="6000" b="1" dirty="0">
                <a:solidFill>
                  <a:srgbClr val="95519E"/>
                </a:solidFill>
                <a:latin typeface="League Spartan" panose="00000800000000000000" pitchFamily="50" charset="0"/>
              </a:rPr>
              <a:t>e learning lesson</a:t>
            </a:r>
            <a:r>
              <a:rPr kumimoji="0" lang="en-GB" sz="6000" b="1" i="0" u="none" strike="noStrike" kern="1200" cap="none" spc="0" normalizeH="0" baseline="0" noProof="0" dirty="0">
                <a:ln>
                  <a:noFill/>
                </a:ln>
                <a:solidFill>
                  <a:srgbClr val="95519E"/>
                </a:solidFill>
                <a:effectLst/>
                <a:uLnTx/>
                <a:uFillTx/>
                <a:latin typeface="League Spartan" panose="00000800000000000000" pitchFamily="50" charset="0"/>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000" b="1" i="0" u="none" strike="noStrike" kern="1200" cap="none" spc="0" normalizeH="0" baseline="0" noProof="0" dirty="0">
                <a:ln>
                  <a:noFill/>
                </a:ln>
                <a:effectLst/>
                <a:uLnTx/>
                <a:uFillTx/>
                <a:latin typeface="League Spartan" panose="00000800000000000000" pitchFamily="50" charset="0"/>
              </a:rPr>
              <a:t>Role models</a:t>
            </a:r>
            <a:endParaRPr kumimoji="0" lang="en-GB" sz="4800" b="1" i="0" u="none" strike="noStrike" kern="1200" cap="none" spc="0" normalizeH="0" baseline="0" noProof="0" dirty="0">
              <a:ln>
                <a:noFill/>
              </a:ln>
              <a:effectLst/>
              <a:uLnTx/>
              <a:uFillTx/>
              <a:latin typeface="League Spartan" panose="00000800000000000000" pitchFamily="50"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800" b="1" i="0" u="none" strike="noStrike" kern="1200" cap="none" spc="0" normalizeH="0" baseline="0" noProof="0" dirty="0">
              <a:ln>
                <a:noFill/>
              </a:ln>
              <a:effectLst/>
              <a:uLnTx/>
              <a:uFillTx/>
              <a:latin typeface="League Spartan" panose="00000800000000000000" pitchFamily="50" charset="0"/>
            </a:endParaRPr>
          </a:p>
        </p:txBody>
      </p:sp>
      <p:sp>
        <p:nvSpPr>
          <p:cNvPr id="2" name="Slide Number Placeholder 1"/>
          <p:cNvSpPr>
            <a:spLocks noGrp="1"/>
          </p:cNvSpPr>
          <p:nvPr>
            <p:ph type="sldNum" sz="quarter" idx="12"/>
          </p:nvPr>
        </p:nvSpPr>
        <p:spPr>
          <a:xfrm>
            <a:off x="11217875" y="6479919"/>
            <a:ext cx="644611" cy="365125"/>
          </a:xfrm>
          <a:prstGeom prst="rect">
            <a:avLst/>
          </a:prstGeom>
        </p:spPr>
        <p:txBody>
          <a:bodyPr/>
          <a:lstStyle/>
          <a:p>
            <a:fld id="{2D651D86-383D-45DB-A701-76B5BFCFE28F}" type="slidenum">
              <a:rPr lang="en-GB" smtClean="0"/>
              <a:t>2</a:t>
            </a:fld>
            <a:endParaRPr lang="en-GB" dirty="0"/>
          </a:p>
        </p:txBody>
      </p:sp>
      <p:sp>
        <p:nvSpPr>
          <p:cNvPr id="11" name="Footer Placeholder 1"/>
          <p:cNvSpPr>
            <a:spLocks noGrp="1"/>
          </p:cNvSpPr>
          <p:nvPr/>
        </p:nvSpPr>
        <p:spPr>
          <a:xfrm>
            <a:off x="0" y="6492875"/>
            <a:ext cx="12192000" cy="365125"/>
          </a:xfrm>
          <a:prstGeom prst="rect">
            <a:avLst/>
          </a:prstGeom>
          <a:noFill/>
        </p:spPr>
        <p:txBody>
          <a:bodyPr vert="horz" lIns="91440" tIns="45720" rIns="91440" bIns="45720" rtlCol="0" anchor="ctr"/>
          <a:lstStyle>
            <a:defPPr>
              <a:defRPr lang="en-US"/>
            </a:defPPr>
            <a:lvl1pPr marL="0" algn="ctr" defTabSz="914400" rtl="0" eaLnBrk="1" latinLnBrk="0" hangingPunct="1">
              <a:defRPr sz="14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 PSHE Association 2021  </a:t>
            </a:r>
          </a:p>
        </p:txBody>
      </p:sp>
      <p:pic>
        <p:nvPicPr>
          <p:cNvPr id="4" name="Picture 3">
            <a:extLst>
              <a:ext uri="{FF2B5EF4-FFF2-40B4-BE49-F238E27FC236}">
                <a16:creationId xmlns:a16="http://schemas.microsoft.com/office/drawing/2014/main" id="{7D0538FF-D044-47C4-BD3B-FC1424C544D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37280" y="596998"/>
            <a:ext cx="2917437" cy="2917437"/>
          </a:xfrm>
          <a:prstGeom prst="rect">
            <a:avLst/>
          </a:prstGeom>
        </p:spPr>
      </p:pic>
    </p:spTree>
    <p:extLst>
      <p:ext uri="{BB962C8B-B14F-4D97-AF65-F5344CB8AC3E}">
        <p14:creationId xmlns:p14="http://schemas.microsoft.com/office/powerpoint/2010/main" val="24324689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749848" y="2538137"/>
            <a:ext cx="10965901" cy="1461939"/>
          </a:xfrm>
          <a:prstGeom prst="rect">
            <a:avLst/>
          </a:prstGeom>
          <a:solidFill>
            <a:schemeClr val="bg1"/>
          </a:solidFill>
        </p:spPr>
        <p:txBody>
          <a:bodyPr wrap="square" rtlCol="0">
            <a:spAutoFit/>
          </a:bodyPr>
          <a:lstStyle/>
          <a:p>
            <a:pPr lvl="3"/>
            <a:r>
              <a:rPr lang="en-GB" sz="3200" b="1" dirty="0">
                <a:latin typeface="League Spartan" panose="00000800000000000000" pitchFamily="50" charset="0"/>
              </a:rPr>
              <a:t>We will be able to: </a:t>
            </a:r>
          </a:p>
          <a:p>
            <a:pPr lvl="3"/>
            <a:endParaRPr lang="en-GB" sz="3200" b="1" dirty="0">
              <a:latin typeface="League Spartan" panose="00000800000000000000" pitchFamily="50" charset="0"/>
            </a:endParaRPr>
          </a:p>
          <a:p>
            <a:pPr lvl="3"/>
            <a:endParaRPr lang="en-GB" sz="100" b="1" dirty="0">
              <a:latin typeface="Gill Sans MT" panose="020B0502020104020203" pitchFamily="34" charset="0"/>
            </a:endParaRPr>
          </a:p>
          <a:p>
            <a:pPr marL="457200" lvl="0" indent="-457200">
              <a:buSzPct val="202000"/>
              <a:buBlip>
                <a:blip r:embed="rId3"/>
              </a:buBlip>
            </a:pPr>
            <a:r>
              <a:rPr lang="en-GB" sz="2400" dirty="0">
                <a:solidFill>
                  <a:prstClr val="black"/>
                </a:solidFill>
                <a:latin typeface="Lato" panose="020F0502020204030203" pitchFamily="34" charset="0"/>
                <a:ea typeface="Lato" panose="020F0502020204030203" pitchFamily="34" charset="0"/>
                <a:cs typeface="Lato" panose="020F0502020204030203" pitchFamily="34" charset="0"/>
              </a:rPr>
              <a:t>describe how people can learn from the behaviour of positive role models</a:t>
            </a:r>
            <a:endParaRPr lang="en-GB" sz="2400" dirty="0">
              <a:latin typeface="Lato" panose="020B0604020202020204" charset="0"/>
              <a:ea typeface="Lato" panose="020B0604020202020204" charset="0"/>
              <a:cs typeface="Lato" panose="020B0604020202020204" charset="0"/>
            </a:endParaRPr>
          </a:p>
        </p:txBody>
      </p:sp>
      <p:sp>
        <p:nvSpPr>
          <p:cNvPr id="2" name="Slide Number Placeholder 1"/>
          <p:cNvSpPr>
            <a:spLocks noGrp="1"/>
          </p:cNvSpPr>
          <p:nvPr>
            <p:ph type="sldNum" sz="quarter" idx="12"/>
          </p:nvPr>
        </p:nvSpPr>
        <p:spPr>
          <a:xfrm>
            <a:off x="11217875" y="6479919"/>
            <a:ext cx="644611" cy="365125"/>
          </a:xfrm>
          <a:prstGeom prst="rect">
            <a:avLst/>
          </a:prstGeom>
        </p:spPr>
        <p:txBody>
          <a:bodyPr/>
          <a:lstStyle/>
          <a:p>
            <a:fld id="{2D651D86-383D-45DB-A701-76B5BFCFE28F}" type="slidenum">
              <a:rPr lang="en-GB" smtClean="0"/>
              <a:t>3</a:t>
            </a:fld>
            <a:endParaRPr lang="en-GB" dirty="0"/>
          </a:p>
        </p:txBody>
      </p:sp>
      <p:sp>
        <p:nvSpPr>
          <p:cNvPr id="10" name="TextBox 9"/>
          <p:cNvSpPr txBox="1"/>
          <p:nvPr/>
        </p:nvSpPr>
        <p:spPr>
          <a:xfrm>
            <a:off x="81257" y="101658"/>
            <a:ext cx="10706426" cy="938719"/>
          </a:xfrm>
          <a:prstGeom prst="rect">
            <a:avLst/>
          </a:prstGeom>
          <a:solidFill>
            <a:schemeClr val="bg1"/>
          </a:solidFill>
        </p:spPr>
        <p:txBody>
          <a:bodyPr wrap="square" rtlCol="0">
            <a:spAutoFit/>
          </a:bodyPr>
          <a:lstStyle/>
          <a:p>
            <a:pPr lvl="3"/>
            <a:endParaRPr lang="en-GB" sz="1600" b="1" dirty="0">
              <a:latin typeface="Gill Sans MT" panose="020B0502020104020203" pitchFamily="34" charset="0"/>
            </a:endParaRPr>
          </a:p>
          <a:p>
            <a:pPr lvl="3"/>
            <a:endParaRPr lang="en-GB" sz="1100" b="1" dirty="0">
              <a:latin typeface="Gill Sans MT" panose="020B0502020104020203" pitchFamily="34" charset="0"/>
            </a:endParaRPr>
          </a:p>
          <a:p>
            <a:pPr lvl="3"/>
            <a:endParaRPr lang="en-GB" sz="800" b="1" dirty="0">
              <a:latin typeface="Gill Sans MT" panose="020B0502020104020203" pitchFamily="34" charset="0"/>
            </a:endParaRPr>
          </a:p>
          <a:p>
            <a:pPr lvl="3"/>
            <a:endParaRPr lang="en-GB" sz="2000" b="1" dirty="0">
              <a:latin typeface="Gill Sans MT" panose="020B0502020104020203" pitchFamily="34" charset="0"/>
            </a:endParaRPr>
          </a:p>
        </p:txBody>
      </p:sp>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7427" y="442786"/>
            <a:ext cx="968621" cy="1076313"/>
          </a:xfrm>
          <a:prstGeom prst="rect">
            <a:avLst/>
          </a:prstGeom>
        </p:spPr>
      </p:pic>
      <p:pic>
        <p:nvPicPr>
          <p:cNvPr id="4" name="Picture 3"/>
          <p:cNvPicPr>
            <a:picLocks noChangeAspect="1"/>
          </p:cNvPicPr>
          <p:nvPr/>
        </p:nvPicPr>
        <p:blipFill rotWithShape="1">
          <a:blip r:embed="rId5" cstate="print">
            <a:extLst>
              <a:ext uri="{28A0092B-C50C-407E-A947-70E740481C1C}">
                <a14:useLocalDpi xmlns:a14="http://schemas.microsoft.com/office/drawing/2010/main" val="0"/>
              </a:ext>
            </a:extLst>
          </a:blip>
          <a:srcRect l="10502" r="10174"/>
          <a:stretch/>
        </p:blipFill>
        <p:spPr>
          <a:xfrm>
            <a:off x="1136822" y="2348699"/>
            <a:ext cx="877333" cy="1001704"/>
          </a:xfrm>
          <a:prstGeom prst="rect">
            <a:avLst/>
          </a:prstGeom>
        </p:spPr>
      </p:pic>
      <p:sp>
        <p:nvSpPr>
          <p:cNvPr id="13" name="TextBox 12"/>
          <p:cNvSpPr txBox="1"/>
          <p:nvPr/>
        </p:nvSpPr>
        <p:spPr>
          <a:xfrm>
            <a:off x="272257" y="5348848"/>
            <a:ext cx="11471200" cy="461665"/>
          </a:xfrm>
          <a:prstGeom prst="rect">
            <a:avLst/>
          </a:prstGeom>
          <a:solidFill>
            <a:schemeClr val="bg1"/>
          </a:solidFill>
        </p:spPr>
        <p:txBody>
          <a:bodyPr wrap="square" rtlCol="0">
            <a:spAutoFit/>
          </a:bodyPr>
          <a:lstStyle/>
          <a:p>
            <a:pPr marL="914400" lvl="1" indent="-457200">
              <a:buSzPct val="202000"/>
              <a:buBlip>
                <a:blip r:embed="rId3"/>
              </a:buBlip>
            </a:pPr>
            <a:r>
              <a:rPr lang="en-GB" sz="2400" dirty="0">
                <a:latin typeface="Lato" panose="020B0604020202020204" charset="0"/>
                <a:ea typeface="Lato" panose="020B0604020202020204" charset="0"/>
                <a:cs typeface="Lato" panose="020B0604020202020204" charset="0"/>
              </a:rPr>
              <a:t>evaluate examples of positive role models</a:t>
            </a:r>
            <a:endParaRPr lang="en-GB" sz="2400" dirty="0">
              <a:latin typeface="Lato" panose="020F0502020204030203" pitchFamily="34" charset="0"/>
              <a:ea typeface="Lato" panose="020F0502020204030203" pitchFamily="34" charset="0"/>
              <a:cs typeface="Lato" panose="020F0502020204030203" pitchFamily="34" charset="0"/>
            </a:endParaRPr>
          </a:p>
        </p:txBody>
      </p:sp>
      <p:sp>
        <p:nvSpPr>
          <p:cNvPr id="5" name="Rectangle 4"/>
          <p:cNvSpPr/>
          <p:nvPr/>
        </p:nvSpPr>
        <p:spPr>
          <a:xfrm>
            <a:off x="1181736" y="691486"/>
            <a:ext cx="10102123" cy="1177245"/>
          </a:xfrm>
          <a:prstGeom prst="rect">
            <a:avLst/>
          </a:prstGeom>
        </p:spPr>
        <p:txBody>
          <a:bodyPr wrap="square">
            <a:spAutoFit/>
          </a:bodyPr>
          <a:lstStyle/>
          <a:p>
            <a:pPr marL="914400" lvl="1" indent="-457200">
              <a:buSzPct val="202000"/>
              <a:buBlip>
                <a:blip r:embed="rId3"/>
              </a:buBlip>
            </a:pPr>
            <a:r>
              <a:rPr lang="en-GB" sz="3200" dirty="0">
                <a:solidFill>
                  <a:prstClr val="black"/>
                </a:solidFill>
                <a:latin typeface="League Spartan" panose="020B0604020202020204" charset="0"/>
                <a:ea typeface="Lato" panose="020F0502020204030203" pitchFamily="34" charset="0"/>
                <a:cs typeface="Lato" panose="020F0502020204030203" pitchFamily="34" charset="0"/>
              </a:rPr>
              <a:t> We are learning about </a:t>
            </a:r>
            <a:r>
              <a:rPr lang="en-GB" sz="2800" dirty="0">
                <a:solidFill>
                  <a:prstClr val="black"/>
                </a:solidFill>
                <a:latin typeface="Lato" panose="020B0604020202020204" charset="0"/>
                <a:ea typeface="Lato" panose="020B0604020202020204" charset="0"/>
                <a:cs typeface="Lato" panose="020B0604020202020204" charset="0"/>
              </a:rPr>
              <a:t>h</a:t>
            </a:r>
            <a:r>
              <a:rPr lang="en-GB" sz="2800" dirty="0">
                <a:solidFill>
                  <a:prstClr val="black"/>
                </a:solidFill>
                <a:latin typeface="Lato" panose="020F0502020204030203" pitchFamily="34" charset="0"/>
                <a:ea typeface="Lato" panose="020F0502020204030203" pitchFamily="34" charset="0"/>
                <a:cs typeface="Lato" panose="020F0502020204030203" pitchFamily="34" charset="0"/>
              </a:rPr>
              <a:t>ow role models can demonstrate positive qualities and behaviours to others</a:t>
            </a:r>
            <a:endParaRPr lang="en-GB" b="1" dirty="0">
              <a:solidFill>
                <a:prstClr val="black"/>
              </a:solidFill>
              <a:latin typeface="Lato" panose="020F0502020204030203" pitchFamily="34" charset="0"/>
              <a:ea typeface="Lato" panose="020F0502020204030203" pitchFamily="34" charset="0"/>
              <a:cs typeface="Lato" panose="020F0502020204030203" pitchFamily="34" charset="0"/>
            </a:endParaRPr>
          </a:p>
          <a:p>
            <a:pPr lvl="1">
              <a:buSzPct val="202000"/>
            </a:pPr>
            <a:endParaRPr lang="en-GB" sz="1050" b="1" dirty="0">
              <a:solidFill>
                <a:prstClr val="black"/>
              </a:solidFill>
              <a:latin typeface="League Spartan" panose="020B0604020202020204" charset="0"/>
              <a:ea typeface="Lato" panose="020F0502020204030203" pitchFamily="34" charset="0"/>
              <a:cs typeface="Lato" panose="020F0502020204030203" pitchFamily="34" charset="0"/>
            </a:endParaRPr>
          </a:p>
        </p:txBody>
      </p:sp>
      <p:sp>
        <p:nvSpPr>
          <p:cNvPr id="14" name="Footer Placeholder 1">
            <a:extLst>
              <a:ext uri="{FF2B5EF4-FFF2-40B4-BE49-F238E27FC236}">
                <a16:creationId xmlns:a16="http://schemas.microsoft.com/office/drawing/2014/main" id="{358F950A-9E12-436D-B041-E9747E92D619}"/>
              </a:ext>
            </a:extLst>
          </p:cNvPr>
          <p:cNvSpPr>
            <a:spLocks noGrp="1"/>
          </p:cNvSpPr>
          <p:nvPr/>
        </p:nvSpPr>
        <p:spPr>
          <a:xfrm>
            <a:off x="0" y="6492875"/>
            <a:ext cx="12192000" cy="365125"/>
          </a:xfrm>
          <a:prstGeom prst="rect">
            <a:avLst/>
          </a:prstGeom>
          <a:noFill/>
        </p:spPr>
        <p:txBody>
          <a:bodyPr vert="horz" lIns="91440" tIns="45720" rIns="91440" bIns="45720" rtlCol="0" anchor="ctr"/>
          <a:lstStyle>
            <a:defPPr>
              <a:defRPr lang="en-US"/>
            </a:defPPr>
            <a:lvl1pPr marL="0" algn="ctr" defTabSz="914400" rtl="0" eaLnBrk="1" latinLnBrk="0" hangingPunct="1">
              <a:defRPr sz="14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 PSHE Association 2021  </a:t>
            </a:r>
          </a:p>
        </p:txBody>
      </p:sp>
      <p:sp>
        <p:nvSpPr>
          <p:cNvPr id="15" name="TextBox 14">
            <a:extLst>
              <a:ext uri="{FF2B5EF4-FFF2-40B4-BE49-F238E27FC236}">
                <a16:creationId xmlns:a16="http://schemas.microsoft.com/office/drawing/2014/main" id="{9F5D7F4C-3FA9-4DE2-BE2B-448BD87C9429}"/>
              </a:ext>
            </a:extLst>
          </p:cNvPr>
          <p:cNvSpPr txBox="1"/>
          <p:nvPr/>
        </p:nvSpPr>
        <p:spPr>
          <a:xfrm>
            <a:off x="272257" y="4281013"/>
            <a:ext cx="11471200" cy="830997"/>
          </a:xfrm>
          <a:prstGeom prst="rect">
            <a:avLst/>
          </a:prstGeom>
          <a:solidFill>
            <a:schemeClr val="bg1"/>
          </a:solidFill>
        </p:spPr>
        <p:txBody>
          <a:bodyPr wrap="square" rtlCol="0">
            <a:spAutoFit/>
          </a:bodyPr>
          <a:lstStyle/>
          <a:p>
            <a:pPr marL="914400" lvl="1" indent="-457200">
              <a:buSzPct val="202000"/>
              <a:buBlip>
                <a:blip r:embed="rId3"/>
              </a:buBlip>
            </a:pPr>
            <a:r>
              <a:rPr lang="en-GB" sz="2400" dirty="0">
                <a:latin typeface="Lato" panose="020B0604020202020204" charset="0"/>
                <a:ea typeface="Lato" panose="020B0604020202020204" charset="0"/>
                <a:cs typeface="Lato" panose="020B0604020202020204" charset="0"/>
              </a:rPr>
              <a:t>explain how a person’s actions can impact on others and the role peers can play in supporting one another </a:t>
            </a:r>
            <a:endParaRPr lang="en-GB" sz="2400" dirty="0">
              <a:latin typeface="Lato" panose="020F0502020204030203" pitchFamily="34" charset="0"/>
              <a:ea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1559488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29514" y="503710"/>
            <a:ext cx="7085077" cy="1077218"/>
          </a:xfrm>
          <a:prstGeom prst="rect">
            <a:avLst/>
          </a:prstGeom>
          <a:noFill/>
        </p:spPr>
        <p:txBody>
          <a:bodyPr wrap="square" rtlCol="0">
            <a:spAutoFit/>
          </a:bodyPr>
          <a:lstStyle/>
          <a:p>
            <a:r>
              <a:rPr lang="en-GB" sz="3200" b="1" dirty="0">
                <a:solidFill>
                  <a:srgbClr val="95519E"/>
                </a:solidFill>
                <a:latin typeface="League Spartan" panose="00000800000000000000" pitchFamily="50" charset="0"/>
              </a:rPr>
              <a:t>What makes a good role model?</a:t>
            </a:r>
          </a:p>
          <a:p>
            <a:endParaRPr lang="en-GB" sz="3200" b="1" dirty="0">
              <a:solidFill>
                <a:srgbClr val="95519E"/>
              </a:solidFill>
              <a:latin typeface="League Spartan" panose="00000800000000000000" pitchFamily="50" charset="0"/>
            </a:endParaRPr>
          </a:p>
        </p:txBody>
      </p:sp>
      <p:sp>
        <p:nvSpPr>
          <p:cNvPr id="13" name="Slide Number Placeholder 12"/>
          <p:cNvSpPr>
            <a:spLocks noGrp="1"/>
          </p:cNvSpPr>
          <p:nvPr>
            <p:ph type="sldNum" sz="quarter" idx="12"/>
          </p:nvPr>
        </p:nvSpPr>
        <p:spPr>
          <a:xfrm>
            <a:off x="11217875" y="6479919"/>
            <a:ext cx="644611" cy="365125"/>
          </a:xfrm>
          <a:prstGeom prst="rect">
            <a:avLst/>
          </a:prstGeom>
        </p:spPr>
        <p:txBody>
          <a:bodyPr/>
          <a:lstStyle/>
          <a:p>
            <a:fld id="{2D651D86-383D-45DB-A701-76B5BFCFE28F}" type="slidenum">
              <a:rPr lang="en-GB" smtClean="0"/>
              <a:t>4</a:t>
            </a:fld>
            <a:endParaRPr lang="en-GB" dirty="0"/>
          </a:p>
        </p:txBody>
      </p:sp>
      <p:sp>
        <p:nvSpPr>
          <p:cNvPr id="7" name="Footer Placeholder 1">
            <a:extLst>
              <a:ext uri="{FF2B5EF4-FFF2-40B4-BE49-F238E27FC236}">
                <a16:creationId xmlns:a16="http://schemas.microsoft.com/office/drawing/2014/main" id="{6F776E50-AB19-4B8E-B3FF-57E3F6A39DCE}"/>
              </a:ext>
            </a:extLst>
          </p:cNvPr>
          <p:cNvSpPr>
            <a:spLocks noGrp="1"/>
          </p:cNvSpPr>
          <p:nvPr/>
        </p:nvSpPr>
        <p:spPr>
          <a:xfrm>
            <a:off x="0" y="6492875"/>
            <a:ext cx="12192000" cy="365125"/>
          </a:xfrm>
          <a:prstGeom prst="rect">
            <a:avLst/>
          </a:prstGeom>
          <a:noFill/>
        </p:spPr>
        <p:txBody>
          <a:bodyPr vert="horz" lIns="91440" tIns="45720" rIns="91440" bIns="45720" rtlCol="0" anchor="ctr"/>
          <a:lstStyle>
            <a:defPPr>
              <a:defRPr lang="en-US"/>
            </a:defPPr>
            <a:lvl1pPr marL="0" algn="ctr" defTabSz="914400" rtl="0" eaLnBrk="1" latinLnBrk="0" hangingPunct="1">
              <a:defRPr sz="14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 PSHE Association 2021  </a:t>
            </a:r>
          </a:p>
        </p:txBody>
      </p:sp>
      <p:sp>
        <p:nvSpPr>
          <p:cNvPr id="4" name="Rectangle: Rounded Corners 3">
            <a:extLst>
              <a:ext uri="{FF2B5EF4-FFF2-40B4-BE49-F238E27FC236}">
                <a16:creationId xmlns:a16="http://schemas.microsoft.com/office/drawing/2014/main" id="{19CD5B6B-D12F-4C05-B3D3-57CC5C054CD6}"/>
              </a:ext>
            </a:extLst>
          </p:cNvPr>
          <p:cNvSpPr/>
          <p:nvPr/>
        </p:nvSpPr>
        <p:spPr>
          <a:xfrm>
            <a:off x="7414591" y="503710"/>
            <a:ext cx="4238835" cy="1928959"/>
          </a:xfrm>
          <a:prstGeom prst="roundRect">
            <a:avLst/>
          </a:prstGeom>
          <a:solidFill>
            <a:schemeClr val="bg1"/>
          </a:solidFill>
          <a:ln w="76200">
            <a:solidFill>
              <a:srgbClr val="9551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chemeClr val="tx1"/>
                </a:solidFill>
              </a:rPr>
              <a:t>Write down everything you can think of and keep your advice somewhere safe!</a:t>
            </a:r>
          </a:p>
          <a:p>
            <a:pPr algn="ctr"/>
            <a:r>
              <a:rPr lang="en-GB" sz="2400" dirty="0">
                <a:solidFill>
                  <a:schemeClr val="tx1"/>
                </a:solidFill>
              </a:rPr>
              <a:t>You’ll return to it at the end of the lesson.</a:t>
            </a:r>
          </a:p>
        </p:txBody>
      </p:sp>
      <p:sp>
        <p:nvSpPr>
          <p:cNvPr id="8" name="Rectangle 7">
            <a:extLst>
              <a:ext uri="{FF2B5EF4-FFF2-40B4-BE49-F238E27FC236}">
                <a16:creationId xmlns:a16="http://schemas.microsoft.com/office/drawing/2014/main" id="{4467D466-CA08-4DC5-A9EB-252F25BA8EBB}"/>
              </a:ext>
            </a:extLst>
          </p:cNvPr>
          <p:cNvSpPr/>
          <p:nvPr/>
        </p:nvSpPr>
        <p:spPr>
          <a:xfrm>
            <a:off x="329514" y="1521922"/>
            <a:ext cx="6096000" cy="4562788"/>
          </a:xfrm>
          <a:prstGeom prst="rect">
            <a:avLst/>
          </a:prstGeom>
        </p:spPr>
        <p:txBody>
          <a:bodyPr>
            <a:spAutoFit/>
          </a:bodyPr>
          <a:lstStyle/>
          <a:p>
            <a:r>
              <a:rPr lang="en-GB" sz="2800" b="1" dirty="0">
                <a:latin typeface="Lato" panose="020B0604020202020204" charset="0"/>
                <a:ea typeface="Lato" panose="020B0604020202020204" charset="0"/>
                <a:cs typeface="Lato" panose="020B0604020202020204" charset="0"/>
              </a:rPr>
              <a:t>Make a list</a:t>
            </a:r>
            <a:r>
              <a:rPr lang="en-GB" sz="2800" dirty="0">
                <a:latin typeface="Lato" panose="020B0604020202020204" charset="0"/>
                <a:ea typeface="Lato" panose="020B0604020202020204" charset="0"/>
                <a:cs typeface="Lato" panose="020B0604020202020204" charset="0"/>
              </a:rPr>
              <a:t> of all the aspects you think are important for a person to be a positive role model.</a:t>
            </a:r>
          </a:p>
          <a:p>
            <a:endParaRPr lang="en-GB" sz="1050" dirty="0">
              <a:latin typeface="Lato" panose="020B0604020202020204" charset="0"/>
              <a:ea typeface="Lato" panose="020B0604020202020204" charset="0"/>
              <a:cs typeface="Lato" panose="020B0604020202020204" charset="0"/>
            </a:endParaRPr>
          </a:p>
          <a:p>
            <a:endParaRPr lang="en-GB" sz="2800" dirty="0">
              <a:latin typeface="Lato" panose="020B0604020202020204" charset="0"/>
              <a:ea typeface="Lato" panose="020B0604020202020204" charset="0"/>
              <a:cs typeface="Lato" panose="020B0604020202020204" charset="0"/>
            </a:endParaRPr>
          </a:p>
          <a:p>
            <a:r>
              <a:rPr lang="en-GB" sz="2800" dirty="0">
                <a:latin typeface="Lato" panose="020B0604020202020204" charset="0"/>
                <a:ea typeface="Lato" panose="020B0604020202020204" charset="0"/>
                <a:cs typeface="Lato" panose="020B0604020202020204" charset="0"/>
              </a:rPr>
              <a:t>When you’ve made your list, choose:</a:t>
            </a:r>
          </a:p>
          <a:p>
            <a:r>
              <a:rPr lang="en-GB" sz="1000" dirty="0">
                <a:latin typeface="Lato" panose="020B0604020202020204" charset="0"/>
                <a:ea typeface="Lato" panose="020B0604020202020204" charset="0"/>
                <a:cs typeface="Lato" panose="020B0604020202020204" charset="0"/>
              </a:rPr>
              <a:t> </a:t>
            </a:r>
          </a:p>
          <a:p>
            <a:pPr marL="457200" indent="-457200">
              <a:buFont typeface="Arial" panose="020B0604020202020204" pitchFamily="34" charset="0"/>
              <a:buChar char="•"/>
            </a:pPr>
            <a:r>
              <a:rPr lang="en-GB" sz="2800" dirty="0">
                <a:latin typeface="Lato" panose="020B0604020202020204" charset="0"/>
                <a:ea typeface="Lato" panose="020B0604020202020204" charset="0"/>
                <a:cs typeface="Lato" panose="020B0604020202020204" charset="0"/>
              </a:rPr>
              <a:t>one aspect that you think is the </a:t>
            </a:r>
            <a:r>
              <a:rPr lang="en-GB" sz="2800" b="1" dirty="0">
                <a:latin typeface="Lato" panose="020B0604020202020204" charset="0"/>
                <a:ea typeface="Lato" panose="020B0604020202020204" charset="0"/>
                <a:cs typeface="Lato" panose="020B0604020202020204" charset="0"/>
              </a:rPr>
              <a:t>most important </a:t>
            </a:r>
          </a:p>
          <a:p>
            <a:pPr marL="457200" indent="-457200">
              <a:buFont typeface="Arial" panose="020B0604020202020204" pitchFamily="34" charset="0"/>
              <a:buChar char="•"/>
            </a:pPr>
            <a:endParaRPr lang="en-GB" sz="1050" b="1" dirty="0">
              <a:latin typeface="Lato" panose="020B0604020202020204" charset="0"/>
              <a:ea typeface="Lato" panose="020B0604020202020204" charset="0"/>
              <a:cs typeface="Lato" panose="020B0604020202020204" charset="0"/>
            </a:endParaRPr>
          </a:p>
          <a:p>
            <a:pPr marL="457200" indent="-457200">
              <a:buFont typeface="Arial" panose="020B0604020202020204" pitchFamily="34" charset="0"/>
              <a:buChar char="•"/>
            </a:pPr>
            <a:r>
              <a:rPr lang="en-GB" sz="2800" dirty="0">
                <a:latin typeface="Lato" panose="020B0604020202020204" charset="0"/>
                <a:ea typeface="Lato" panose="020B0604020202020204" charset="0"/>
                <a:cs typeface="Lato" panose="020B0604020202020204" charset="0"/>
              </a:rPr>
              <a:t>one aspect you think is the </a:t>
            </a:r>
            <a:r>
              <a:rPr lang="en-GB" sz="2800" b="1" dirty="0">
                <a:latin typeface="Lato" panose="020B0604020202020204" charset="0"/>
                <a:ea typeface="Lato" panose="020B0604020202020204" charset="0"/>
                <a:cs typeface="Lato" panose="020B0604020202020204" charset="0"/>
              </a:rPr>
              <a:t>least important.</a:t>
            </a:r>
            <a:endParaRPr lang="en-GB" sz="2800" dirty="0">
              <a:latin typeface="Lato" panose="020B0604020202020204" charset="0"/>
              <a:ea typeface="Lato" panose="020B0604020202020204" charset="0"/>
              <a:cs typeface="Lato" panose="020B0604020202020204" charset="0"/>
            </a:endParaRPr>
          </a:p>
        </p:txBody>
      </p:sp>
      <p:sp>
        <p:nvSpPr>
          <p:cNvPr id="11" name="Rectangle: Rounded Corners 10">
            <a:extLst>
              <a:ext uri="{FF2B5EF4-FFF2-40B4-BE49-F238E27FC236}">
                <a16:creationId xmlns:a16="http://schemas.microsoft.com/office/drawing/2014/main" id="{10E5163E-F9AB-469B-AA14-42AE8CEFE228}"/>
              </a:ext>
            </a:extLst>
          </p:cNvPr>
          <p:cNvSpPr/>
          <p:nvPr/>
        </p:nvSpPr>
        <p:spPr>
          <a:xfrm>
            <a:off x="6425514" y="2654300"/>
            <a:ext cx="5227911" cy="3691580"/>
          </a:xfrm>
          <a:prstGeom prst="roundRect">
            <a:avLst>
              <a:gd name="adj" fmla="val 7722"/>
            </a:avLst>
          </a:prstGeom>
          <a:solidFill>
            <a:schemeClr val="bg1"/>
          </a:solidFill>
          <a:ln w="76200">
            <a:solidFill>
              <a:srgbClr val="9551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Arial" panose="020B0604020202020204" pitchFamily="34" charset="0"/>
              <a:buChar char="•"/>
            </a:pPr>
            <a:r>
              <a:rPr lang="en-GB" sz="2400" dirty="0">
                <a:solidFill>
                  <a:schemeClr val="tx1"/>
                </a:solidFill>
              </a:rPr>
              <a:t>Helping others in the community</a:t>
            </a:r>
          </a:p>
          <a:p>
            <a:pPr marL="342900" indent="-342900">
              <a:buFont typeface="Arial" panose="020B0604020202020204" pitchFamily="34" charset="0"/>
              <a:buChar char="•"/>
            </a:pPr>
            <a:r>
              <a:rPr lang="en-GB" sz="2400" dirty="0">
                <a:solidFill>
                  <a:schemeClr val="tx1"/>
                </a:solidFill>
              </a:rPr>
              <a:t>Being cool</a:t>
            </a:r>
          </a:p>
          <a:p>
            <a:pPr marL="342900" indent="-342900">
              <a:buFont typeface="Arial" panose="020B0604020202020204" pitchFamily="34" charset="0"/>
              <a:buChar char="•"/>
            </a:pPr>
            <a:r>
              <a:rPr lang="en-GB" sz="2400" dirty="0">
                <a:solidFill>
                  <a:schemeClr val="tx1"/>
                </a:solidFill>
              </a:rPr>
              <a:t>Being friendly to others</a:t>
            </a:r>
          </a:p>
          <a:p>
            <a:pPr marL="342900" indent="-342900">
              <a:buFont typeface="Arial" panose="020B0604020202020204" pitchFamily="34" charset="0"/>
              <a:buChar char="•"/>
            </a:pPr>
            <a:r>
              <a:rPr lang="en-GB" sz="2400" dirty="0">
                <a:solidFill>
                  <a:schemeClr val="tx1"/>
                </a:solidFill>
              </a:rPr>
              <a:t>Having lots of friends</a:t>
            </a:r>
          </a:p>
          <a:p>
            <a:pPr marL="342900" indent="-342900">
              <a:buFont typeface="Arial" panose="020B0604020202020204" pitchFamily="34" charset="0"/>
              <a:buChar char="•"/>
            </a:pPr>
            <a:r>
              <a:rPr lang="en-GB" sz="2400" dirty="0">
                <a:solidFill>
                  <a:schemeClr val="tx1"/>
                </a:solidFill>
              </a:rPr>
              <a:t>Being resilient during challenges</a:t>
            </a:r>
          </a:p>
          <a:p>
            <a:pPr marL="342900" indent="-342900">
              <a:buFont typeface="Arial" panose="020B0604020202020204" pitchFamily="34" charset="0"/>
              <a:buChar char="•"/>
            </a:pPr>
            <a:r>
              <a:rPr lang="en-GB" sz="2400" dirty="0">
                <a:solidFill>
                  <a:schemeClr val="tx1"/>
                </a:solidFill>
              </a:rPr>
              <a:t>Trying to make positive changes in their community happen</a:t>
            </a:r>
          </a:p>
          <a:p>
            <a:pPr marL="342900" indent="-342900">
              <a:buFont typeface="Arial" panose="020B0604020202020204" pitchFamily="34" charset="0"/>
              <a:buChar char="•"/>
            </a:pPr>
            <a:r>
              <a:rPr lang="en-GB" sz="2400" dirty="0">
                <a:solidFill>
                  <a:schemeClr val="tx1"/>
                </a:solidFill>
              </a:rPr>
              <a:t>Being a good leader</a:t>
            </a:r>
          </a:p>
        </p:txBody>
      </p:sp>
      <p:sp>
        <p:nvSpPr>
          <p:cNvPr id="12" name="Rectangle: Rounded Corners 11">
            <a:extLst>
              <a:ext uri="{FF2B5EF4-FFF2-40B4-BE49-F238E27FC236}">
                <a16:creationId xmlns:a16="http://schemas.microsoft.com/office/drawing/2014/main" id="{7A1857DF-5D6F-43B3-9A30-F9E301853239}"/>
              </a:ext>
            </a:extLst>
          </p:cNvPr>
          <p:cNvSpPr/>
          <p:nvPr/>
        </p:nvSpPr>
        <p:spPr>
          <a:xfrm>
            <a:off x="6425514" y="2566708"/>
            <a:ext cx="5227911" cy="3768781"/>
          </a:xfrm>
          <a:prstGeom prst="roundRect">
            <a:avLst>
              <a:gd name="adj" fmla="val 7722"/>
            </a:avLst>
          </a:prstGeom>
          <a:solidFill>
            <a:srgbClr val="95519E"/>
          </a:solidFill>
          <a:ln w="762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solidFill>
                  <a:schemeClr val="bg1"/>
                </a:solidFill>
              </a:rPr>
              <a:t>Stuck?</a:t>
            </a:r>
          </a:p>
          <a:p>
            <a:pPr algn="ctr"/>
            <a:endParaRPr lang="en-GB" sz="2800" b="1" dirty="0">
              <a:solidFill>
                <a:schemeClr val="bg1"/>
              </a:solidFill>
            </a:endParaRPr>
          </a:p>
          <a:p>
            <a:pPr algn="ctr"/>
            <a:r>
              <a:rPr lang="en-GB" sz="2800" dirty="0">
                <a:solidFill>
                  <a:schemeClr val="bg1"/>
                </a:solidFill>
              </a:rPr>
              <a:t>Click here for some ideas!</a:t>
            </a:r>
          </a:p>
        </p:txBody>
      </p:sp>
    </p:spTree>
    <p:extLst>
      <p:ext uri="{BB962C8B-B14F-4D97-AF65-F5344CB8AC3E}">
        <p14:creationId xmlns:p14="http://schemas.microsoft.com/office/powerpoint/2010/main" val="247353073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2000" fill="hold" grpId="0" nodeType="withEffect">
                                  <p:stCondLst>
                                    <p:cond delay="0"/>
                                  </p:stCondLst>
                                  <p:childTnLst>
                                    <p:animRot by="120000">
                                      <p:cBhvr>
                                        <p:cTn id="6" dur="100" fill="hold">
                                          <p:stCondLst>
                                            <p:cond delay="0"/>
                                          </p:stCondLst>
                                        </p:cTn>
                                        <p:tgtEl>
                                          <p:spTgt spid="4"/>
                                        </p:tgtEl>
                                        <p:attrNameLst>
                                          <p:attrName>r</p:attrName>
                                        </p:attrNameLst>
                                      </p:cBhvr>
                                    </p:animRot>
                                    <p:animRot by="-240000">
                                      <p:cBhvr>
                                        <p:cTn id="7" dur="200" fill="hold">
                                          <p:stCondLst>
                                            <p:cond delay="200"/>
                                          </p:stCondLst>
                                        </p:cTn>
                                        <p:tgtEl>
                                          <p:spTgt spid="4"/>
                                        </p:tgtEl>
                                        <p:attrNameLst>
                                          <p:attrName>r</p:attrName>
                                        </p:attrNameLst>
                                      </p:cBhvr>
                                    </p:animRot>
                                    <p:animRot by="240000">
                                      <p:cBhvr>
                                        <p:cTn id="8" dur="200" fill="hold">
                                          <p:stCondLst>
                                            <p:cond delay="400"/>
                                          </p:stCondLst>
                                        </p:cTn>
                                        <p:tgtEl>
                                          <p:spTgt spid="4"/>
                                        </p:tgtEl>
                                        <p:attrNameLst>
                                          <p:attrName>r</p:attrName>
                                        </p:attrNameLst>
                                      </p:cBhvr>
                                    </p:animRot>
                                    <p:animRot by="-240000">
                                      <p:cBhvr>
                                        <p:cTn id="9" dur="200" fill="hold">
                                          <p:stCondLst>
                                            <p:cond delay="600"/>
                                          </p:stCondLst>
                                        </p:cTn>
                                        <p:tgtEl>
                                          <p:spTgt spid="4"/>
                                        </p:tgtEl>
                                        <p:attrNameLst>
                                          <p:attrName>r</p:attrName>
                                        </p:attrNameLst>
                                      </p:cBhvr>
                                    </p:animRot>
                                    <p:animRot by="120000">
                                      <p:cBhvr>
                                        <p:cTn id="10" dur="200" fill="hold">
                                          <p:stCondLst>
                                            <p:cond delay="800"/>
                                          </p:stCondLst>
                                        </p:cTn>
                                        <p:tgtEl>
                                          <p:spTgt spid="4"/>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8">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3" restart="whenNotActive" fill="hold" evtFilter="cancelBubble" nodeType="interactiveSeq">
                <p:stCondLst>
                  <p:cond evt="onClick" delay="0">
                    <p:tgtEl>
                      <p:spTgt spid="12"/>
                    </p:tgtEl>
                  </p:cond>
                </p:stCondLst>
                <p:endSync evt="end" delay="0">
                  <p:rtn val="all"/>
                </p:endSync>
                <p:childTnLst>
                  <p:par>
                    <p:cTn id="24" fill="hold">
                      <p:stCondLst>
                        <p:cond delay="0"/>
                      </p:stCondLst>
                      <p:childTnLst>
                        <p:par>
                          <p:cTn id="25" fill="hold">
                            <p:stCondLst>
                              <p:cond delay="0"/>
                            </p:stCondLst>
                            <p:childTnLst>
                              <p:par>
                                <p:cTn id="26" presetID="1" presetClass="exit" presetSubtype="0" fill="hold" grpId="0" nodeType="clickEffect">
                                  <p:stCondLst>
                                    <p:cond delay="0"/>
                                  </p:stCondLst>
                                  <p:childTnLst>
                                    <p:set>
                                      <p:cBhvr>
                                        <p:cTn id="27" dur="1" fill="hold">
                                          <p:stCondLst>
                                            <p:cond delay="0"/>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childTnLst>
        </p:cTn>
      </p:par>
    </p:tnLst>
    <p:bldLst>
      <p:bldP spid="4" grpId="0" animBg="1"/>
      <p:bldP spid="8" grpId="0" uiExpand="1" build="p"/>
      <p:bldP spid="1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8DA11E4D-526F-4F7D-8CE1-81250B606420}"/>
              </a:ext>
            </a:extLst>
          </p:cNvPr>
          <p:cNvSpPr>
            <a:spLocks noGrp="1"/>
          </p:cNvSpPr>
          <p:nvPr>
            <p:ph type="sldNum" sz="quarter" idx="12"/>
          </p:nvPr>
        </p:nvSpPr>
        <p:spPr/>
        <p:txBody>
          <a:bodyPr/>
          <a:lstStyle/>
          <a:p>
            <a:fld id="{87866202-1A40-409B-B611-B4619AAF144C}" type="slidenum">
              <a:rPr lang="en-GB" smtClean="0"/>
              <a:t>5</a:t>
            </a:fld>
            <a:endParaRPr lang="en-GB"/>
          </a:p>
        </p:txBody>
      </p:sp>
      <p:sp>
        <p:nvSpPr>
          <p:cNvPr id="8" name="Footer Placeholder 1">
            <a:extLst>
              <a:ext uri="{FF2B5EF4-FFF2-40B4-BE49-F238E27FC236}">
                <a16:creationId xmlns:a16="http://schemas.microsoft.com/office/drawing/2014/main" id="{BF4E7057-FB16-4049-9B2D-216C7CC4CDE7}"/>
              </a:ext>
            </a:extLst>
          </p:cNvPr>
          <p:cNvSpPr>
            <a:spLocks noGrp="1"/>
          </p:cNvSpPr>
          <p:nvPr/>
        </p:nvSpPr>
        <p:spPr>
          <a:xfrm>
            <a:off x="0" y="6492875"/>
            <a:ext cx="12192000" cy="365125"/>
          </a:xfrm>
          <a:prstGeom prst="rect">
            <a:avLst/>
          </a:prstGeom>
          <a:noFill/>
        </p:spPr>
        <p:txBody>
          <a:bodyPr vert="horz" lIns="91440" tIns="45720" rIns="91440" bIns="45720" rtlCol="0" anchor="ctr"/>
          <a:lstStyle>
            <a:defPPr>
              <a:defRPr lang="en-US"/>
            </a:defPPr>
            <a:lvl1pPr marL="0" algn="ctr" defTabSz="914400" rtl="0" eaLnBrk="1" latinLnBrk="0" hangingPunct="1">
              <a:defRPr sz="14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 PSHE Association 2021  </a:t>
            </a:r>
          </a:p>
        </p:txBody>
      </p:sp>
      <p:sp>
        <p:nvSpPr>
          <p:cNvPr id="11" name="Speech Bubble: Rectangle with Corners Rounded 10">
            <a:extLst>
              <a:ext uri="{FF2B5EF4-FFF2-40B4-BE49-F238E27FC236}">
                <a16:creationId xmlns:a16="http://schemas.microsoft.com/office/drawing/2014/main" id="{3B89C813-89DA-49CE-88F5-A6526B38C597}"/>
              </a:ext>
            </a:extLst>
          </p:cNvPr>
          <p:cNvSpPr/>
          <p:nvPr/>
        </p:nvSpPr>
        <p:spPr>
          <a:xfrm>
            <a:off x="960783" y="1585873"/>
            <a:ext cx="4782848" cy="1750164"/>
          </a:xfrm>
          <a:prstGeom prst="wedgeRoundRectCallout">
            <a:avLst>
              <a:gd name="adj1" fmla="val -60983"/>
              <a:gd name="adj2" fmla="val 25658"/>
              <a:gd name="adj3" fmla="val 16667"/>
            </a:avLst>
          </a:prstGeom>
          <a:solidFill>
            <a:srgbClr val="95519E"/>
          </a:solidFill>
          <a:ln w="571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solidFill>
                  <a:schemeClr val="bg1"/>
                </a:solidFill>
                <a:latin typeface="Lato" panose="020B0604020202020204" charset="0"/>
                <a:ea typeface="Lato" panose="020B0604020202020204" charset="0"/>
                <a:cs typeface="Lato" panose="020B0604020202020204" charset="0"/>
              </a:rPr>
              <a:t>Does a role model have to be famous?</a:t>
            </a:r>
          </a:p>
        </p:txBody>
      </p:sp>
      <p:sp>
        <p:nvSpPr>
          <p:cNvPr id="12" name="Speech Bubble: Rectangle with Corners Rounded 11">
            <a:extLst>
              <a:ext uri="{FF2B5EF4-FFF2-40B4-BE49-F238E27FC236}">
                <a16:creationId xmlns:a16="http://schemas.microsoft.com/office/drawing/2014/main" id="{5C274784-19DE-492E-B782-54D843D38BC6}"/>
              </a:ext>
            </a:extLst>
          </p:cNvPr>
          <p:cNvSpPr/>
          <p:nvPr/>
        </p:nvSpPr>
        <p:spPr>
          <a:xfrm>
            <a:off x="6339040" y="1589386"/>
            <a:ext cx="4782848" cy="1750164"/>
          </a:xfrm>
          <a:prstGeom prst="wedgeRoundRectCallout">
            <a:avLst>
              <a:gd name="adj1" fmla="val 60376"/>
              <a:gd name="adj2" fmla="val 29065"/>
              <a:gd name="adj3" fmla="val 16667"/>
            </a:avLst>
          </a:prstGeom>
          <a:solidFill>
            <a:schemeClr val="bg1"/>
          </a:solidFill>
          <a:ln w="57150">
            <a:solidFill>
              <a:srgbClr val="95519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solidFill>
                  <a:srgbClr val="95519E"/>
                </a:solidFill>
                <a:latin typeface="Lato" panose="020B0604020202020204" charset="0"/>
                <a:ea typeface="Lato" panose="020B0604020202020204" charset="0"/>
                <a:cs typeface="Lato" panose="020B0604020202020204" charset="0"/>
              </a:rPr>
              <a:t>Can a role model be someone we know personally?</a:t>
            </a:r>
          </a:p>
        </p:txBody>
      </p:sp>
      <p:sp>
        <p:nvSpPr>
          <p:cNvPr id="13" name="Speech Bubble: Rectangle with Corners Rounded 12">
            <a:extLst>
              <a:ext uri="{FF2B5EF4-FFF2-40B4-BE49-F238E27FC236}">
                <a16:creationId xmlns:a16="http://schemas.microsoft.com/office/drawing/2014/main" id="{47E3F309-1EF5-47DA-A673-1051D14831A7}"/>
              </a:ext>
            </a:extLst>
          </p:cNvPr>
          <p:cNvSpPr/>
          <p:nvPr/>
        </p:nvSpPr>
        <p:spPr>
          <a:xfrm>
            <a:off x="6339040" y="3661908"/>
            <a:ext cx="4782848" cy="1750164"/>
          </a:xfrm>
          <a:prstGeom prst="wedgeRoundRectCallout">
            <a:avLst>
              <a:gd name="adj1" fmla="val 61624"/>
              <a:gd name="adj2" fmla="val 26225"/>
              <a:gd name="adj3" fmla="val 16667"/>
            </a:avLst>
          </a:prstGeom>
          <a:solidFill>
            <a:srgbClr val="95519E"/>
          </a:solidFill>
          <a:ln w="571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solidFill>
                  <a:schemeClr val="bg1"/>
                </a:solidFill>
                <a:latin typeface="Lato" panose="020B0604020202020204" charset="0"/>
                <a:ea typeface="Lato" panose="020B0604020202020204" charset="0"/>
                <a:cs typeface="Lato" panose="020B0604020202020204" charset="0"/>
              </a:rPr>
              <a:t>Can a fictional character be a role model?</a:t>
            </a:r>
          </a:p>
        </p:txBody>
      </p:sp>
      <p:sp>
        <p:nvSpPr>
          <p:cNvPr id="14" name="Speech Bubble: Rectangle with Corners Rounded 13">
            <a:extLst>
              <a:ext uri="{FF2B5EF4-FFF2-40B4-BE49-F238E27FC236}">
                <a16:creationId xmlns:a16="http://schemas.microsoft.com/office/drawing/2014/main" id="{C43F03A2-AA49-4C05-965D-352A101EFEF8}"/>
              </a:ext>
            </a:extLst>
          </p:cNvPr>
          <p:cNvSpPr/>
          <p:nvPr/>
        </p:nvSpPr>
        <p:spPr>
          <a:xfrm>
            <a:off x="960783" y="3730980"/>
            <a:ext cx="4782848" cy="1750164"/>
          </a:xfrm>
          <a:prstGeom prst="wedgeRoundRectCallout">
            <a:avLst>
              <a:gd name="adj1" fmla="val -59529"/>
              <a:gd name="adj2" fmla="val 25657"/>
              <a:gd name="adj3" fmla="val 16667"/>
            </a:avLst>
          </a:prstGeom>
          <a:solidFill>
            <a:schemeClr val="bg1"/>
          </a:solidFill>
          <a:ln w="57150">
            <a:solidFill>
              <a:srgbClr val="95519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solidFill>
                  <a:srgbClr val="95519E"/>
                </a:solidFill>
                <a:latin typeface="Lato" panose="020B0604020202020204" charset="0"/>
                <a:ea typeface="Lato" panose="020B0604020202020204" charset="0"/>
                <a:cs typeface="Lato" panose="020B0604020202020204" charset="0"/>
              </a:rPr>
              <a:t>Can a person from history be a role model?</a:t>
            </a:r>
          </a:p>
        </p:txBody>
      </p:sp>
      <p:sp>
        <p:nvSpPr>
          <p:cNvPr id="2" name="TextBox 1">
            <a:extLst>
              <a:ext uri="{FF2B5EF4-FFF2-40B4-BE49-F238E27FC236}">
                <a16:creationId xmlns:a16="http://schemas.microsoft.com/office/drawing/2014/main" id="{70E24C2B-AA4B-4221-ACC9-46416C096DFC}"/>
              </a:ext>
            </a:extLst>
          </p:cNvPr>
          <p:cNvSpPr txBox="1"/>
          <p:nvPr/>
        </p:nvSpPr>
        <p:spPr>
          <a:xfrm>
            <a:off x="833487" y="5665391"/>
            <a:ext cx="10603683" cy="830997"/>
          </a:xfrm>
          <a:prstGeom prst="rect">
            <a:avLst/>
          </a:prstGeom>
          <a:noFill/>
        </p:spPr>
        <p:txBody>
          <a:bodyPr wrap="square" rtlCol="0">
            <a:spAutoFit/>
          </a:bodyPr>
          <a:lstStyle/>
          <a:p>
            <a:pPr algn="ctr"/>
            <a:r>
              <a:rPr lang="en-GB" sz="2400" dirty="0"/>
              <a:t>You could discuss these questions with your classmates or someone at home.</a:t>
            </a:r>
          </a:p>
          <a:p>
            <a:pPr algn="ctr"/>
            <a:r>
              <a:rPr lang="en-GB" sz="2400" dirty="0"/>
              <a:t>Everyone is likely to have a different opinion!</a:t>
            </a:r>
          </a:p>
        </p:txBody>
      </p:sp>
      <p:sp>
        <p:nvSpPr>
          <p:cNvPr id="15" name="TextBox 14">
            <a:extLst>
              <a:ext uri="{FF2B5EF4-FFF2-40B4-BE49-F238E27FC236}">
                <a16:creationId xmlns:a16="http://schemas.microsoft.com/office/drawing/2014/main" id="{62F8732E-2761-4869-B071-95548C62CD60}"/>
              </a:ext>
            </a:extLst>
          </p:cNvPr>
          <p:cNvSpPr txBox="1"/>
          <p:nvPr/>
        </p:nvSpPr>
        <p:spPr>
          <a:xfrm>
            <a:off x="329514" y="503710"/>
            <a:ext cx="11439922" cy="584775"/>
          </a:xfrm>
          <a:prstGeom prst="rect">
            <a:avLst/>
          </a:prstGeom>
          <a:noFill/>
        </p:spPr>
        <p:txBody>
          <a:bodyPr wrap="square" rtlCol="0">
            <a:spAutoFit/>
          </a:bodyPr>
          <a:lstStyle/>
          <a:p>
            <a:r>
              <a:rPr lang="en-GB" sz="3200" b="1" dirty="0">
                <a:solidFill>
                  <a:srgbClr val="95519E"/>
                </a:solidFill>
                <a:latin typeface="League Spartan" panose="00000800000000000000" pitchFamily="50" charset="0"/>
              </a:rPr>
              <a:t>On a piece of paper, respond to the questions below</a:t>
            </a:r>
          </a:p>
        </p:txBody>
      </p:sp>
    </p:spTree>
    <p:extLst>
      <p:ext uri="{BB962C8B-B14F-4D97-AF65-F5344CB8AC3E}">
        <p14:creationId xmlns:p14="http://schemas.microsoft.com/office/powerpoint/2010/main" val="7402886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B4C905B-DBFC-4AE3-95D5-4605022C1657}"/>
              </a:ext>
            </a:extLst>
          </p:cNvPr>
          <p:cNvSpPr>
            <a:spLocks noGrp="1"/>
          </p:cNvSpPr>
          <p:nvPr>
            <p:ph type="sldNum" sz="quarter" idx="12"/>
          </p:nvPr>
        </p:nvSpPr>
        <p:spPr/>
        <p:txBody>
          <a:bodyPr/>
          <a:lstStyle/>
          <a:p>
            <a:fld id="{2D651D86-383D-45DB-A701-76B5BFCFE28F}" type="slidenum">
              <a:rPr lang="en-GB" smtClean="0"/>
              <a:pPr/>
              <a:t>6</a:t>
            </a:fld>
            <a:endParaRPr lang="en-GB" dirty="0"/>
          </a:p>
        </p:txBody>
      </p:sp>
      <p:sp>
        <p:nvSpPr>
          <p:cNvPr id="4" name="TextBox 3">
            <a:extLst>
              <a:ext uri="{FF2B5EF4-FFF2-40B4-BE49-F238E27FC236}">
                <a16:creationId xmlns:a16="http://schemas.microsoft.com/office/drawing/2014/main" id="{0C8CED0D-A23D-4EF9-B0E2-E5FDDC6E2694}"/>
              </a:ext>
            </a:extLst>
          </p:cNvPr>
          <p:cNvSpPr txBox="1"/>
          <p:nvPr/>
        </p:nvSpPr>
        <p:spPr>
          <a:xfrm>
            <a:off x="329514" y="198910"/>
            <a:ext cx="8635582" cy="584775"/>
          </a:xfrm>
          <a:prstGeom prst="rect">
            <a:avLst/>
          </a:prstGeom>
          <a:noFill/>
        </p:spPr>
        <p:txBody>
          <a:bodyPr wrap="square" rtlCol="0">
            <a:spAutoFit/>
          </a:bodyPr>
          <a:lstStyle/>
          <a:p>
            <a:r>
              <a:rPr lang="en-GB" sz="3200" b="1" dirty="0">
                <a:solidFill>
                  <a:srgbClr val="95519E"/>
                </a:solidFill>
                <a:latin typeface="League Spartan" panose="00000800000000000000" pitchFamily="50" charset="0"/>
              </a:rPr>
              <a:t>Key learning: Positive role models</a:t>
            </a:r>
          </a:p>
        </p:txBody>
      </p:sp>
      <p:sp>
        <p:nvSpPr>
          <p:cNvPr id="5" name="Footer Placeholder 1">
            <a:extLst>
              <a:ext uri="{FF2B5EF4-FFF2-40B4-BE49-F238E27FC236}">
                <a16:creationId xmlns:a16="http://schemas.microsoft.com/office/drawing/2014/main" id="{48DC361E-D268-4932-90A5-8EC1E993A79B}"/>
              </a:ext>
            </a:extLst>
          </p:cNvPr>
          <p:cNvSpPr>
            <a:spLocks noGrp="1"/>
          </p:cNvSpPr>
          <p:nvPr/>
        </p:nvSpPr>
        <p:spPr>
          <a:xfrm>
            <a:off x="0" y="6492875"/>
            <a:ext cx="12192000" cy="365125"/>
          </a:xfrm>
          <a:prstGeom prst="rect">
            <a:avLst/>
          </a:prstGeom>
          <a:noFill/>
        </p:spPr>
        <p:txBody>
          <a:bodyPr vert="horz" lIns="91440" tIns="45720" rIns="91440" bIns="45720" rtlCol="0" anchor="ctr"/>
          <a:lstStyle>
            <a:defPPr>
              <a:defRPr lang="en-US"/>
            </a:defPPr>
            <a:lvl1pPr marL="0" algn="ctr" defTabSz="914400" rtl="0" eaLnBrk="1" latinLnBrk="0" hangingPunct="1">
              <a:defRPr sz="14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 PSHE Association 2021  </a:t>
            </a:r>
          </a:p>
        </p:txBody>
      </p:sp>
      <p:sp>
        <p:nvSpPr>
          <p:cNvPr id="6" name="Rectangle: Rounded Corners 5">
            <a:extLst>
              <a:ext uri="{FF2B5EF4-FFF2-40B4-BE49-F238E27FC236}">
                <a16:creationId xmlns:a16="http://schemas.microsoft.com/office/drawing/2014/main" id="{021618D2-FBDD-4184-AD72-FC179F326DD8}"/>
              </a:ext>
            </a:extLst>
          </p:cNvPr>
          <p:cNvSpPr/>
          <p:nvPr/>
        </p:nvSpPr>
        <p:spPr>
          <a:xfrm>
            <a:off x="329514" y="783686"/>
            <a:ext cx="11289329" cy="2268848"/>
          </a:xfrm>
          <a:prstGeom prst="roundRect">
            <a:avLst>
              <a:gd name="adj" fmla="val 13477"/>
            </a:avLst>
          </a:prstGeom>
          <a:solidFill>
            <a:schemeClr val="bg1"/>
          </a:solidFill>
          <a:ln w="38100">
            <a:solidFill>
              <a:srgbClr val="95519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600"/>
              </a:spcAft>
            </a:pPr>
            <a:r>
              <a:rPr lang="en-GB" sz="2400" dirty="0">
                <a:solidFill>
                  <a:schemeClr val="tx1"/>
                </a:solidFill>
              </a:rPr>
              <a:t>Different people can find different things important in their role models.</a:t>
            </a:r>
          </a:p>
          <a:p>
            <a:pPr>
              <a:spcAft>
                <a:spcPts val="600"/>
              </a:spcAft>
            </a:pPr>
            <a:endParaRPr lang="en-GB" sz="100" dirty="0">
              <a:solidFill>
                <a:schemeClr val="tx1"/>
              </a:solidFill>
            </a:endParaRPr>
          </a:p>
          <a:p>
            <a:pPr>
              <a:spcAft>
                <a:spcPts val="600"/>
              </a:spcAft>
            </a:pPr>
            <a:r>
              <a:rPr lang="en-GB" sz="2400" dirty="0">
                <a:solidFill>
                  <a:schemeClr val="tx1"/>
                </a:solidFill>
              </a:rPr>
              <a:t>There’s no definitive list of positive aspects a person needs to have in order to be the ‘right’ role model.</a:t>
            </a:r>
          </a:p>
          <a:p>
            <a:pPr>
              <a:spcAft>
                <a:spcPts val="600"/>
              </a:spcAft>
            </a:pPr>
            <a:r>
              <a:rPr lang="en-GB" sz="2400" dirty="0">
                <a:solidFill>
                  <a:schemeClr val="tx1"/>
                </a:solidFill>
              </a:rPr>
              <a:t>Who a person thinks of as a positive role model could be informed by the values that they find important in their own life, or the aspirations they have for their future.</a:t>
            </a:r>
          </a:p>
        </p:txBody>
      </p:sp>
      <p:sp>
        <p:nvSpPr>
          <p:cNvPr id="7" name="Rectangle: Rounded Corners 6">
            <a:extLst>
              <a:ext uri="{FF2B5EF4-FFF2-40B4-BE49-F238E27FC236}">
                <a16:creationId xmlns:a16="http://schemas.microsoft.com/office/drawing/2014/main" id="{3B21A6C6-C130-4CEE-A712-56E4E88B9836}"/>
              </a:ext>
            </a:extLst>
          </p:cNvPr>
          <p:cNvSpPr/>
          <p:nvPr/>
        </p:nvSpPr>
        <p:spPr>
          <a:xfrm>
            <a:off x="329514" y="3285148"/>
            <a:ext cx="11289329" cy="1597549"/>
          </a:xfrm>
          <a:prstGeom prst="roundRect">
            <a:avLst>
              <a:gd name="adj" fmla="val 13477"/>
            </a:avLst>
          </a:prstGeom>
          <a:solidFill>
            <a:schemeClr val="bg1"/>
          </a:solidFill>
          <a:ln w="38100">
            <a:solidFill>
              <a:srgbClr val="95519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600"/>
              </a:spcAft>
            </a:pPr>
            <a:r>
              <a:rPr lang="en-GB" sz="2400" dirty="0">
                <a:solidFill>
                  <a:schemeClr val="tx1"/>
                </a:solidFill>
              </a:rPr>
              <a:t>People can find role models in lots of different places.</a:t>
            </a:r>
          </a:p>
          <a:p>
            <a:pPr>
              <a:spcAft>
                <a:spcPts val="600"/>
              </a:spcAft>
            </a:pPr>
            <a:r>
              <a:rPr lang="en-GB" sz="2400" dirty="0">
                <a:solidFill>
                  <a:schemeClr val="tx1"/>
                </a:solidFill>
              </a:rPr>
              <a:t>A role model could be fictional or historical. They could be someone known personally, in the family or community, or they could be a celebrity or famous person.</a:t>
            </a:r>
          </a:p>
        </p:txBody>
      </p:sp>
      <p:sp>
        <p:nvSpPr>
          <p:cNvPr id="8" name="Rectangle: Rounded Corners 7">
            <a:extLst>
              <a:ext uri="{FF2B5EF4-FFF2-40B4-BE49-F238E27FC236}">
                <a16:creationId xmlns:a16="http://schemas.microsoft.com/office/drawing/2014/main" id="{566EFF93-D0A7-4A71-947B-C75BB5C0B476}"/>
              </a:ext>
            </a:extLst>
          </p:cNvPr>
          <p:cNvSpPr/>
          <p:nvPr/>
        </p:nvSpPr>
        <p:spPr>
          <a:xfrm>
            <a:off x="329514" y="5115312"/>
            <a:ext cx="11289329" cy="1308406"/>
          </a:xfrm>
          <a:prstGeom prst="roundRect">
            <a:avLst>
              <a:gd name="adj" fmla="val 13477"/>
            </a:avLst>
          </a:prstGeom>
          <a:solidFill>
            <a:schemeClr val="bg1"/>
          </a:solidFill>
          <a:ln w="38100">
            <a:solidFill>
              <a:srgbClr val="95519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600"/>
              </a:spcAft>
            </a:pPr>
            <a:r>
              <a:rPr lang="en-GB" sz="2400" dirty="0">
                <a:solidFill>
                  <a:schemeClr val="tx1"/>
                </a:solidFill>
              </a:rPr>
              <a:t>Not everyone has a specific person in mind as a role model. </a:t>
            </a:r>
          </a:p>
          <a:p>
            <a:pPr>
              <a:spcAft>
                <a:spcPts val="600"/>
              </a:spcAft>
            </a:pPr>
            <a:r>
              <a:rPr lang="en-GB" sz="2400" dirty="0">
                <a:solidFill>
                  <a:schemeClr val="tx1"/>
                </a:solidFill>
              </a:rPr>
              <a:t>For example a person may value certain qualities in themselves and others without feeling that there is any particular individual they want to be like.</a:t>
            </a:r>
          </a:p>
        </p:txBody>
      </p:sp>
    </p:spTree>
    <p:extLst>
      <p:ext uri="{BB962C8B-B14F-4D97-AF65-F5344CB8AC3E}">
        <p14:creationId xmlns:p14="http://schemas.microsoft.com/office/powerpoint/2010/main" val="26170822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B4C905B-DBFC-4AE3-95D5-4605022C1657}"/>
              </a:ext>
            </a:extLst>
          </p:cNvPr>
          <p:cNvSpPr>
            <a:spLocks noGrp="1"/>
          </p:cNvSpPr>
          <p:nvPr>
            <p:ph type="sldNum" sz="quarter" idx="12"/>
          </p:nvPr>
        </p:nvSpPr>
        <p:spPr/>
        <p:txBody>
          <a:bodyPr/>
          <a:lstStyle/>
          <a:p>
            <a:fld id="{2D651D86-383D-45DB-A701-76B5BFCFE28F}" type="slidenum">
              <a:rPr lang="en-GB" smtClean="0"/>
              <a:pPr/>
              <a:t>7</a:t>
            </a:fld>
            <a:endParaRPr lang="en-GB" dirty="0"/>
          </a:p>
        </p:txBody>
      </p:sp>
      <p:sp>
        <p:nvSpPr>
          <p:cNvPr id="5" name="Footer Placeholder 1">
            <a:extLst>
              <a:ext uri="{FF2B5EF4-FFF2-40B4-BE49-F238E27FC236}">
                <a16:creationId xmlns:a16="http://schemas.microsoft.com/office/drawing/2014/main" id="{83995F49-417C-4CC2-9815-0E2EE8CDB479}"/>
              </a:ext>
            </a:extLst>
          </p:cNvPr>
          <p:cNvSpPr>
            <a:spLocks noGrp="1"/>
          </p:cNvSpPr>
          <p:nvPr/>
        </p:nvSpPr>
        <p:spPr>
          <a:xfrm>
            <a:off x="0" y="6492875"/>
            <a:ext cx="12192000" cy="365125"/>
          </a:xfrm>
          <a:prstGeom prst="rect">
            <a:avLst/>
          </a:prstGeom>
          <a:noFill/>
        </p:spPr>
        <p:txBody>
          <a:bodyPr vert="horz" lIns="91440" tIns="45720" rIns="91440" bIns="45720" rtlCol="0" anchor="ctr"/>
          <a:lstStyle>
            <a:defPPr>
              <a:defRPr lang="en-US"/>
            </a:defPPr>
            <a:lvl1pPr marL="0" algn="ctr" defTabSz="914400" rtl="0" eaLnBrk="1" latinLnBrk="0" hangingPunct="1">
              <a:defRPr sz="14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 PSHE Association 2021  </a:t>
            </a:r>
          </a:p>
        </p:txBody>
      </p:sp>
      <p:sp>
        <p:nvSpPr>
          <p:cNvPr id="6" name="Rectangle: Rounded Corners 5">
            <a:extLst>
              <a:ext uri="{FF2B5EF4-FFF2-40B4-BE49-F238E27FC236}">
                <a16:creationId xmlns:a16="http://schemas.microsoft.com/office/drawing/2014/main" id="{3B69FB61-D2FB-460D-B999-779D052D1E5E}"/>
              </a:ext>
            </a:extLst>
          </p:cNvPr>
          <p:cNvSpPr/>
          <p:nvPr/>
        </p:nvSpPr>
        <p:spPr>
          <a:xfrm>
            <a:off x="6854974" y="2993206"/>
            <a:ext cx="4914462" cy="895990"/>
          </a:xfrm>
          <a:prstGeom prst="roundRect">
            <a:avLst>
              <a:gd name="adj" fmla="val 15618"/>
            </a:avLst>
          </a:prstGeom>
          <a:solidFill>
            <a:schemeClr val="bg1"/>
          </a:solidFill>
          <a:ln w="38100">
            <a:solidFill>
              <a:srgbClr val="95519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600"/>
              </a:spcAft>
            </a:pPr>
            <a:r>
              <a:rPr lang="en-GB" sz="2400" dirty="0">
                <a:solidFill>
                  <a:schemeClr val="tx1"/>
                </a:solidFill>
              </a:rPr>
              <a:t>How Kay might feel now they know this about their role model.</a:t>
            </a:r>
          </a:p>
        </p:txBody>
      </p:sp>
      <p:sp>
        <p:nvSpPr>
          <p:cNvPr id="7" name="Rectangle: Rounded Corners 6">
            <a:extLst>
              <a:ext uri="{FF2B5EF4-FFF2-40B4-BE49-F238E27FC236}">
                <a16:creationId xmlns:a16="http://schemas.microsoft.com/office/drawing/2014/main" id="{2EC10F52-D02B-41A2-86F4-9B0D883FB42B}"/>
              </a:ext>
            </a:extLst>
          </p:cNvPr>
          <p:cNvSpPr/>
          <p:nvPr/>
        </p:nvSpPr>
        <p:spPr>
          <a:xfrm>
            <a:off x="6854974" y="4084014"/>
            <a:ext cx="4914462" cy="895990"/>
          </a:xfrm>
          <a:prstGeom prst="roundRect">
            <a:avLst>
              <a:gd name="adj" fmla="val 15618"/>
            </a:avLst>
          </a:prstGeom>
          <a:solidFill>
            <a:schemeClr val="bg1"/>
          </a:solidFill>
          <a:ln w="38100">
            <a:solidFill>
              <a:srgbClr val="95519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600"/>
              </a:spcAft>
            </a:pPr>
            <a:r>
              <a:rPr lang="en-GB" sz="2400" dirty="0">
                <a:solidFill>
                  <a:schemeClr val="tx1"/>
                </a:solidFill>
              </a:rPr>
              <a:t>Three tips for Kay on what they could do now.</a:t>
            </a:r>
          </a:p>
        </p:txBody>
      </p:sp>
      <p:sp>
        <p:nvSpPr>
          <p:cNvPr id="8" name="Rectangle: Rounded Corners 7">
            <a:extLst>
              <a:ext uri="{FF2B5EF4-FFF2-40B4-BE49-F238E27FC236}">
                <a16:creationId xmlns:a16="http://schemas.microsoft.com/office/drawing/2014/main" id="{C18B52B9-0330-455E-AADB-3EAB065D61C6}"/>
              </a:ext>
            </a:extLst>
          </p:cNvPr>
          <p:cNvSpPr/>
          <p:nvPr/>
        </p:nvSpPr>
        <p:spPr>
          <a:xfrm>
            <a:off x="6854974" y="5174823"/>
            <a:ext cx="4914462" cy="895990"/>
          </a:xfrm>
          <a:prstGeom prst="roundRect">
            <a:avLst>
              <a:gd name="adj" fmla="val 15618"/>
            </a:avLst>
          </a:prstGeom>
          <a:solidFill>
            <a:schemeClr val="bg1"/>
          </a:solidFill>
          <a:ln w="38100">
            <a:solidFill>
              <a:srgbClr val="95519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600"/>
              </a:spcAft>
            </a:pPr>
            <a:r>
              <a:rPr lang="en-GB" sz="2400" dirty="0">
                <a:solidFill>
                  <a:schemeClr val="tx1"/>
                </a:solidFill>
              </a:rPr>
              <a:t>Whether we can still learn from other people’s mistakes.</a:t>
            </a:r>
          </a:p>
        </p:txBody>
      </p:sp>
      <p:sp>
        <p:nvSpPr>
          <p:cNvPr id="2" name="TextBox 1">
            <a:extLst>
              <a:ext uri="{FF2B5EF4-FFF2-40B4-BE49-F238E27FC236}">
                <a16:creationId xmlns:a16="http://schemas.microsoft.com/office/drawing/2014/main" id="{1365ABB3-DD72-41DF-8BB4-6CEC53A310C6}"/>
              </a:ext>
            </a:extLst>
          </p:cNvPr>
          <p:cNvSpPr txBox="1"/>
          <p:nvPr/>
        </p:nvSpPr>
        <p:spPr>
          <a:xfrm>
            <a:off x="6854974" y="1292448"/>
            <a:ext cx="4914462" cy="1569660"/>
          </a:xfrm>
          <a:prstGeom prst="rect">
            <a:avLst/>
          </a:prstGeom>
          <a:noFill/>
        </p:spPr>
        <p:txBody>
          <a:bodyPr wrap="square" rtlCol="0">
            <a:spAutoFit/>
          </a:bodyPr>
          <a:lstStyle/>
          <a:p>
            <a:r>
              <a:rPr lang="en-GB" sz="2400" b="1" dirty="0"/>
              <a:t>Write a message with advice to Kay about how to manage their feelings about their role model’s actions.</a:t>
            </a:r>
          </a:p>
          <a:p>
            <a:r>
              <a:rPr lang="en-GB" sz="2400" dirty="0"/>
              <a:t>You could include:</a:t>
            </a:r>
          </a:p>
        </p:txBody>
      </p:sp>
      <p:grpSp>
        <p:nvGrpSpPr>
          <p:cNvPr id="13" name="Group 12">
            <a:extLst>
              <a:ext uri="{FF2B5EF4-FFF2-40B4-BE49-F238E27FC236}">
                <a16:creationId xmlns:a16="http://schemas.microsoft.com/office/drawing/2014/main" id="{4225E538-682C-458D-8A11-87D97C125DDF}"/>
              </a:ext>
            </a:extLst>
          </p:cNvPr>
          <p:cNvGrpSpPr/>
          <p:nvPr/>
        </p:nvGrpSpPr>
        <p:grpSpPr>
          <a:xfrm>
            <a:off x="369683" y="1862856"/>
            <a:ext cx="5922564" cy="3643325"/>
            <a:chOff x="391047" y="1868858"/>
            <a:chExt cx="5922564" cy="3643325"/>
          </a:xfrm>
        </p:grpSpPr>
        <p:pic>
          <p:nvPicPr>
            <p:cNvPr id="11" name="Picture 10">
              <a:extLst>
                <a:ext uri="{FF2B5EF4-FFF2-40B4-BE49-F238E27FC236}">
                  <a16:creationId xmlns:a16="http://schemas.microsoft.com/office/drawing/2014/main" id="{465C8E22-1B1C-4E15-AF2A-5551FB3E8E2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0959469">
              <a:off x="391047" y="1868858"/>
              <a:ext cx="5922564" cy="3643325"/>
            </a:xfrm>
            <a:prstGeom prst="rect">
              <a:avLst/>
            </a:prstGeom>
          </p:spPr>
        </p:pic>
        <p:pic>
          <p:nvPicPr>
            <p:cNvPr id="12" name="Picture 11">
              <a:extLst>
                <a:ext uri="{FF2B5EF4-FFF2-40B4-BE49-F238E27FC236}">
                  <a16:creationId xmlns:a16="http://schemas.microsoft.com/office/drawing/2014/main" id="{51A34DF8-3BB6-4BDE-BAF7-FDF254AD351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0813081">
              <a:off x="6094759" y="4762767"/>
              <a:ext cx="187653" cy="187653"/>
            </a:xfrm>
            <a:prstGeom prst="rect">
              <a:avLst/>
            </a:prstGeom>
          </p:spPr>
        </p:pic>
      </p:grpSp>
      <p:pic>
        <p:nvPicPr>
          <p:cNvPr id="15" name="Picture 14">
            <a:extLst>
              <a:ext uri="{FF2B5EF4-FFF2-40B4-BE49-F238E27FC236}">
                <a16:creationId xmlns:a16="http://schemas.microsoft.com/office/drawing/2014/main" id="{07CD3345-FC19-481B-9DCA-5B9B64D6975F}"/>
              </a:ext>
            </a:extLst>
          </p:cNvPr>
          <p:cNvPicPr>
            <a:picLocks noChangeAspect="1"/>
          </p:cNvPicPr>
          <p:nvPr/>
        </p:nvPicPr>
        <p:blipFill rotWithShape="1">
          <a:blip r:embed="rId4">
            <a:duotone>
              <a:prstClr val="black"/>
              <a:srgbClr val="BD93C3">
                <a:tint val="45000"/>
                <a:satMod val="400000"/>
              </a:srgbClr>
            </a:duotone>
            <a:extLst>
              <a:ext uri="{28A0092B-C50C-407E-A947-70E740481C1C}">
                <a14:useLocalDpi xmlns:a14="http://schemas.microsoft.com/office/drawing/2010/main" val="0"/>
              </a:ext>
            </a:extLst>
          </a:blip>
          <a:srcRect t="45797" r="53543"/>
          <a:stretch/>
        </p:blipFill>
        <p:spPr>
          <a:xfrm rot="20590603">
            <a:off x="782067" y="2012599"/>
            <a:ext cx="5240485" cy="2795039"/>
          </a:xfrm>
          <a:prstGeom prst="rect">
            <a:avLst/>
          </a:prstGeom>
        </p:spPr>
      </p:pic>
      <p:sp>
        <p:nvSpPr>
          <p:cNvPr id="16" name="TextBox 15">
            <a:extLst>
              <a:ext uri="{FF2B5EF4-FFF2-40B4-BE49-F238E27FC236}">
                <a16:creationId xmlns:a16="http://schemas.microsoft.com/office/drawing/2014/main" id="{5E67E60B-B002-437E-9F4D-117C67A5AFEF}"/>
              </a:ext>
            </a:extLst>
          </p:cNvPr>
          <p:cNvSpPr txBox="1"/>
          <p:nvPr/>
        </p:nvSpPr>
        <p:spPr>
          <a:xfrm rot="20948774">
            <a:off x="760702" y="2468851"/>
            <a:ext cx="4995990" cy="1631216"/>
          </a:xfrm>
          <a:prstGeom prst="rect">
            <a:avLst/>
          </a:prstGeom>
          <a:noFill/>
        </p:spPr>
        <p:txBody>
          <a:bodyPr wrap="square" rtlCol="0">
            <a:spAutoFit/>
          </a:bodyPr>
          <a:lstStyle/>
          <a:p>
            <a:r>
              <a:rPr lang="en-GB" sz="2000" dirty="0"/>
              <a:t>Hey, did you see the news? I guess I thought that they were a great person and that I could be like them. But they’ve upset so many people now and I just feel really embarrassed about saying I liked them before.</a:t>
            </a:r>
          </a:p>
        </p:txBody>
      </p:sp>
      <p:sp>
        <p:nvSpPr>
          <p:cNvPr id="18" name="Rectangle 17">
            <a:extLst>
              <a:ext uri="{FF2B5EF4-FFF2-40B4-BE49-F238E27FC236}">
                <a16:creationId xmlns:a16="http://schemas.microsoft.com/office/drawing/2014/main" id="{7EE3F32C-D259-456F-AECB-8B193F58DFE0}"/>
              </a:ext>
            </a:extLst>
          </p:cNvPr>
          <p:cNvSpPr/>
          <p:nvPr/>
        </p:nvSpPr>
        <p:spPr>
          <a:xfrm rot="20816270">
            <a:off x="529444" y="2605080"/>
            <a:ext cx="641650" cy="461665"/>
          </a:xfrm>
          <a:prstGeom prst="rect">
            <a:avLst/>
          </a:prstGeom>
          <a:noFill/>
        </p:spPr>
        <p:txBody>
          <a:bodyPr wrap="none" lIns="91440" tIns="45720" rIns="91440" bIns="45720">
            <a:spAutoFit/>
          </a:bodyPr>
          <a:lstStyle/>
          <a:p>
            <a:pPr algn="ctr"/>
            <a:r>
              <a:rPr lang="en-US" sz="2400" b="1" cap="none" spc="0" dirty="0">
                <a:ln w="12700">
                  <a:solidFill>
                    <a:srgbClr val="7D95D0"/>
                  </a:solidFill>
                  <a:prstDash val="solid"/>
                </a:ln>
                <a:solidFill>
                  <a:srgbClr val="DDE3F3"/>
                </a:solidFill>
                <a:effectLst/>
              </a:rPr>
              <a:t>Kay</a:t>
            </a:r>
          </a:p>
        </p:txBody>
      </p:sp>
      <p:pic>
        <p:nvPicPr>
          <p:cNvPr id="19" name="Picture 18">
            <a:extLst>
              <a:ext uri="{FF2B5EF4-FFF2-40B4-BE49-F238E27FC236}">
                <a16:creationId xmlns:a16="http://schemas.microsoft.com/office/drawing/2014/main" id="{7BC9D5BD-B69E-419C-9593-603699368A58}"/>
              </a:ext>
            </a:extLst>
          </p:cNvPr>
          <p:cNvPicPr>
            <a:picLocks noChangeAspect="1"/>
          </p:cNvPicPr>
          <p:nvPr/>
        </p:nvPicPr>
        <p:blipFill rotWithShape="1">
          <a:blip r:embed="rId5" cstate="print">
            <a:duotone>
              <a:prstClr val="black"/>
              <a:schemeClr val="accent5">
                <a:tint val="45000"/>
                <a:satMod val="400000"/>
              </a:schemeClr>
            </a:duotone>
            <a:extLst>
              <a:ext uri="{28A0092B-C50C-407E-A947-70E740481C1C}">
                <a14:useLocalDpi xmlns:a14="http://schemas.microsoft.com/office/drawing/2010/main" val="0"/>
              </a:ext>
            </a:extLst>
          </a:blip>
          <a:srcRect l="910" t="-3832" r="53543" b="54203"/>
          <a:stretch/>
        </p:blipFill>
        <p:spPr>
          <a:xfrm rot="20590603" flipH="1">
            <a:off x="4147533" y="3810213"/>
            <a:ext cx="1846989" cy="974377"/>
          </a:xfrm>
          <a:prstGeom prst="rect">
            <a:avLst/>
          </a:prstGeom>
        </p:spPr>
      </p:pic>
      <p:sp>
        <p:nvSpPr>
          <p:cNvPr id="20" name="TextBox 19">
            <a:extLst>
              <a:ext uri="{FF2B5EF4-FFF2-40B4-BE49-F238E27FC236}">
                <a16:creationId xmlns:a16="http://schemas.microsoft.com/office/drawing/2014/main" id="{26F08002-A7FE-418E-A43F-F0FB0D5C0FE8}"/>
              </a:ext>
            </a:extLst>
          </p:cNvPr>
          <p:cNvSpPr txBox="1"/>
          <p:nvPr/>
        </p:nvSpPr>
        <p:spPr>
          <a:xfrm rot="20543765">
            <a:off x="4643261" y="3605533"/>
            <a:ext cx="708848" cy="923330"/>
          </a:xfrm>
          <a:prstGeom prst="rect">
            <a:avLst/>
          </a:prstGeom>
          <a:noFill/>
        </p:spPr>
        <p:txBody>
          <a:bodyPr wrap="none" rtlCol="0">
            <a:spAutoFit/>
          </a:bodyPr>
          <a:lstStyle/>
          <a:p>
            <a:r>
              <a:rPr lang="en-GB" sz="5400" dirty="0">
                <a:solidFill>
                  <a:schemeClr val="bg1"/>
                </a:solidFill>
              </a:rPr>
              <a:t>...</a:t>
            </a:r>
          </a:p>
        </p:txBody>
      </p:sp>
      <p:sp>
        <p:nvSpPr>
          <p:cNvPr id="21" name="TextBox 20">
            <a:extLst>
              <a:ext uri="{FF2B5EF4-FFF2-40B4-BE49-F238E27FC236}">
                <a16:creationId xmlns:a16="http://schemas.microsoft.com/office/drawing/2014/main" id="{D05A04C8-9605-4596-A468-9BDC6CC70E32}"/>
              </a:ext>
            </a:extLst>
          </p:cNvPr>
          <p:cNvSpPr txBox="1"/>
          <p:nvPr/>
        </p:nvSpPr>
        <p:spPr>
          <a:xfrm>
            <a:off x="329514" y="503710"/>
            <a:ext cx="8635582" cy="584775"/>
          </a:xfrm>
          <a:prstGeom prst="rect">
            <a:avLst/>
          </a:prstGeom>
          <a:noFill/>
        </p:spPr>
        <p:txBody>
          <a:bodyPr wrap="square" rtlCol="0">
            <a:spAutoFit/>
          </a:bodyPr>
          <a:lstStyle/>
          <a:p>
            <a:r>
              <a:rPr lang="en-GB" sz="3200" b="1" dirty="0">
                <a:solidFill>
                  <a:srgbClr val="95519E"/>
                </a:solidFill>
                <a:latin typeface="League Spartan" panose="00000800000000000000" pitchFamily="50" charset="0"/>
              </a:rPr>
              <a:t>Role model disappointment scenario</a:t>
            </a:r>
          </a:p>
        </p:txBody>
      </p:sp>
    </p:spTree>
    <p:extLst>
      <p:ext uri="{BB962C8B-B14F-4D97-AF65-F5344CB8AC3E}">
        <p14:creationId xmlns:p14="http://schemas.microsoft.com/office/powerpoint/2010/main" val="14167247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B4C905B-DBFC-4AE3-95D5-4605022C1657}"/>
              </a:ext>
            </a:extLst>
          </p:cNvPr>
          <p:cNvSpPr>
            <a:spLocks noGrp="1"/>
          </p:cNvSpPr>
          <p:nvPr>
            <p:ph type="sldNum" sz="quarter" idx="12"/>
          </p:nvPr>
        </p:nvSpPr>
        <p:spPr/>
        <p:txBody>
          <a:bodyPr/>
          <a:lstStyle/>
          <a:p>
            <a:fld id="{2D651D86-383D-45DB-A701-76B5BFCFE28F}" type="slidenum">
              <a:rPr lang="en-GB" smtClean="0"/>
              <a:pPr/>
              <a:t>8</a:t>
            </a:fld>
            <a:endParaRPr lang="en-GB" dirty="0"/>
          </a:p>
        </p:txBody>
      </p:sp>
      <p:sp>
        <p:nvSpPr>
          <p:cNvPr id="5" name="Footer Placeholder 1">
            <a:extLst>
              <a:ext uri="{FF2B5EF4-FFF2-40B4-BE49-F238E27FC236}">
                <a16:creationId xmlns:a16="http://schemas.microsoft.com/office/drawing/2014/main" id="{83995F49-417C-4CC2-9815-0E2EE8CDB479}"/>
              </a:ext>
            </a:extLst>
          </p:cNvPr>
          <p:cNvSpPr>
            <a:spLocks noGrp="1"/>
          </p:cNvSpPr>
          <p:nvPr/>
        </p:nvSpPr>
        <p:spPr>
          <a:xfrm>
            <a:off x="0" y="6492875"/>
            <a:ext cx="12192000" cy="365125"/>
          </a:xfrm>
          <a:prstGeom prst="rect">
            <a:avLst/>
          </a:prstGeom>
          <a:noFill/>
        </p:spPr>
        <p:txBody>
          <a:bodyPr vert="horz" lIns="91440" tIns="45720" rIns="91440" bIns="45720" rtlCol="0" anchor="ctr"/>
          <a:lstStyle>
            <a:defPPr>
              <a:defRPr lang="en-US"/>
            </a:defPPr>
            <a:lvl1pPr marL="0" algn="ctr" defTabSz="914400" rtl="0" eaLnBrk="1" latinLnBrk="0" hangingPunct="1">
              <a:defRPr sz="14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 PSHE Association 2021  </a:t>
            </a:r>
          </a:p>
        </p:txBody>
      </p:sp>
      <p:sp>
        <p:nvSpPr>
          <p:cNvPr id="6" name="TextBox 5">
            <a:extLst>
              <a:ext uri="{FF2B5EF4-FFF2-40B4-BE49-F238E27FC236}">
                <a16:creationId xmlns:a16="http://schemas.microsoft.com/office/drawing/2014/main" id="{2B45C38F-70F2-4864-90DB-154CDC67E1BE}"/>
              </a:ext>
            </a:extLst>
          </p:cNvPr>
          <p:cNvSpPr txBox="1"/>
          <p:nvPr/>
        </p:nvSpPr>
        <p:spPr>
          <a:xfrm>
            <a:off x="329513" y="503710"/>
            <a:ext cx="11289329" cy="584775"/>
          </a:xfrm>
          <a:prstGeom prst="rect">
            <a:avLst/>
          </a:prstGeom>
          <a:noFill/>
        </p:spPr>
        <p:txBody>
          <a:bodyPr wrap="square" rtlCol="0">
            <a:spAutoFit/>
          </a:bodyPr>
          <a:lstStyle/>
          <a:p>
            <a:r>
              <a:rPr lang="en-GB" sz="3200" b="1" dirty="0">
                <a:solidFill>
                  <a:srgbClr val="95519E"/>
                </a:solidFill>
                <a:latin typeface="League Spartan" panose="00000800000000000000" pitchFamily="50" charset="0"/>
              </a:rPr>
              <a:t>Key learning: Role model disappointment scenario</a:t>
            </a:r>
          </a:p>
        </p:txBody>
      </p:sp>
      <p:sp>
        <p:nvSpPr>
          <p:cNvPr id="7" name="Rectangle: Rounded Corners 6">
            <a:extLst>
              <a:ext uri="{FF2B5EF4-FFF2-40B4-BE49-F238E27FC236}">
                <a16:creationId xmlns:a16="http://schemas.microsoft.com/office/drawing/2014/main" id="{E28FECA0-520F-49B5-8ED8-7A669D86C70B}"/>
              </a:ext>
            </a:extLst>
          </p:cNvPr>
          <p:cNvSpPr/>
          <p:nvPr/>
        </p:nvSpPr>
        <p:spPr>
          <a:xfrm>
            <a:off x="329512" y="1459969"/>
            <a:ext cx="11289329" cy="2156546"/>
          </a:xfrm>
          <a:prstGeom prst="roundRect">
            <a:avLst>
              <a:gd name="adj" fmla="val 13477"/>
            </a:avLst>
          </a:prstGeom>
          <a:solidFill>
            <a:schemeClr val="bg1"/>
          </a:solidFill>
          <a:ln w="38100">
            <a:solidFill>
              <a:srgbClr val="95519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600"/>
              </a:spcAft>
            </a:pPr>
            <a:r>
              <a:rPr lang="en-GB" sz="2400" dirty="0">
                <a:solidFill>
                  <a:schemeClr val="tx1"/>
                </a:solidFill>
              </a:rPr>
              <a:t>It can sometimes feel disappointing or upsetting to find that a role model has acted in an unexpected or unkind way. </a:t>
            </a:r>
          </a:p>
          <a:p>
            <a:pPr>
              <a:spcAft>
                <a:spcPts val="600"/>
              </a:spcAft>
            </a:pPr>
            <a:r>
              <a:rPr lang="en-GB" sz="2400" dirty="0">
                <a:solidFill>
                  <a:schemeClr val="tx1"/>
                </a:solidFill>
              </a:rPr>
              <a:t>Kay has said they feel embarrassed by their role model’s behaviour. Kay might still be able to learn from the positive aspects of their role model.</a:t>
            </a:r>
          </a:p>
        </p:txBody>
      </p:sp>
      <p:sp>
        <p:nvSpPr>
          <p:cNvPr id="8" name="Rectangle: Rounded Corners 7">
            <a:extLst>
              <a:ext uri="{FF2B5EF4-FFF2-40B4-BE49-F238E27FC236}">
                <a16:creationId xmlns:a16="http://schemas.microsoft.com/office/drawing/2014/main" id="{7E65145D-A4BA-4571-B4AC-10F2AE9AFFE1}"/>
              </a:ext>
            </a:extLst>
          </p:cNvPr>
          <p:cNvSpPr/>
          <p:nvPr/>
        </p:nvSpPr>
        <p:spPr>
          <a:xfrm>
            <a:off x="329511" y="3888509"/>
            <a:ext cx="11289329" cy="2327564"/>
          </a:xfrm>
          <a:prstGeom prst="roundRect">
            <a:avLst>
              <a:gd name="adj" fmla="val 11311"/>
            </a:avLst>
          </a:prstGeom>
          <a:solidFill>
            <a:schemeClr val="bg1"/>
          </a:solidFill>
          <a:ln w="38100">
            <a:solidFill>
              <a:srgbClr val="95519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600"/>
              </a:spcAft>
            </a:pPr>
            <a:r>
              <a:rPr lang="en-GB" sz="2400" dirty="0">
                <a:solidFill>
                  <a:schemeClr val="tx1"/>
                </a:solidFill>
              </a:rPr>
              <a:t>Kay might want to:</a:t>
            </a:r>
          </a:p>
          <a:p>
            <a:pPr marL="342900" indent="-342900">
              <a:spcAft>
                <a:spcPts val="600"/>
              </a:spcAft>
              <a:buFont typeface="Arial" panose="020B0604020202020204" pitchFamily="34" charset="0"/>
              <a:buChar char="•"/>
            </a:pPr>
            <a:r>
              <a:rPr lang="en-GB" sz="2400" dirty="0">
                <a:solidFill>
                  <a:schemeClr val="tx1"/>
                </a:solidFill>
              </a:rPr>
              <a:t>Be aware of the mistake their role model has made but continue to learn from the positive aspects this person has to share</a:t>
            </a:r>
          </a:p>
          <a:p>
            <a:pPr marL="342900" indent="-342900">
              <a:spcAft>
                <a:spcPts val="600"/>
              </a:spcAft>
              <a:buFont typeface="Arial" panose="020B0604020202020204" pitchFamily="34" charset="0"/>
              <a:buChar char="•"/>
            </a:pPr>
            <a:r>
              <a:rPr lang="en-GB" sz="2400" dirty="0">
                <a:solidFill>
                  <a:schemeClr val="tx1"/>
                </a:solidFill>
              </a:rPr>
              <a:t>Talk to a trusted adult or friend about their concerns about their role model</a:t>
            </a:r>
          </a:p>
          <a:p>
            <a:pPr marL="342900" indent="-342900">
              <a:spcAft>
                <a:spcPts val="600"/>
              </a:spcAft>
              <a:buFont typeface="Arial" panose="020B0604020202020204" pitchFamily="34" charset="0"/>
              <a:buChar char="•"/>
            </a:pPr>
            <a:r>
              <a:rPr lang="en-GB" sz="2400" dirty="0">
                <a:solidFill>
                  <a:schemeClr val="tx1"/>
                </a:solidFill>
              </a:rPr>
              <a:t>Focus on other positive role models in the media or in their own life for a while</a:t>
            </a:r>
          </a:p>
        </p:txBody>
      </p:sp>
    </p:spTree>
    <p:extLst>
      <p:ext uri="{BB962C8B-B14F-4D97-AF65-F5344CB8AC3E}">
        <p14:creationId xmlns:p14="http://schemas.microsoft.com/office/powerpoint/2010/main" val="23726649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03236247-8914-4A90-A28D-0C835082E1A5}"/>
              </a:ext>
            </a:extLst>
          </p:cNvPr>
          <p:cNvSpPr>
            <a:spLocks noGrp="1"/>
          </p:cNvSpPr>
          <p:nvPr>
            <p:ph type="sldNum" sz="quarter" idx="12"/>
          </p:nvPr>
        </p:nvSpPr>
        <p:spPr/>
        <p:txBody>
          <a:bodyPr/>
          <a:lstStyle/>
          <a:p>
            <a:fld id="{87866202-1A40-409B-B611-B4619AAF144C}" type="slidenum">
              <a:rPr lang="en-GB" smtClean="0"/>
              <a:t>9</a:t>
            </a:fld>
            <a:endParaRPr lang="en-GB"/>
          </a:p>
        </p:txBody>
      </p:sp>
      <p:sp>
        <p:nvSpPr>
          <p:cNvPr id="6" name="Rectangle 5">
            <a:extLst>
              <a:ext uri="{FF2B5EF4-FFF2-40B4-BE49-F238E27FC236}">
                <a16:creationId xmlns:a16="http://schemas.microsoft.com/office/drawing/2014/main" id="{1452F058-E7FD-4BF5-9CD7-C536E1D8F1A2}"/>
              </a:ext>
            </a:extLst>
          </p:cNvPr>
          <p:cNvSpPr/>
          <p:nvPr/>
        </p:nvSpPr>
        <p:spPr>
          <a:xfrm rot="2623506">
            <a:off x="2420227" y="1542856"/>
            <a:ext cx="802888" cy="780586"/>
          </a:xfrm>
          <a:prstGeom prst="rect">
            <a:avLst/>
          </a:prstGeom>
          <a:solidFill>
            <a:srgbClr val="DCC2E0"/>
          </a:solidFill>
          <a:ln>
            <a:solidFill>
              <a:srgbClr val="F9E3E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39CE2356-3F14-460A-ABCA-A92FEF1EC4C8}"/>
              </a:ext>
            </a:extLst>
          </p:cNvPr>
          <p:cNvSpPr/>
          <p:nvPr/>
        </p:nvSpPr>
        <p:spPr>
          <a:xfrm rot="2623506">
            <a:off x="1110719" y="2911977"/>
            <a:ext cx="802888" cy="780586"/>
          </a:xfrm>
          <a:prstGeom prst="rect">
            <a:avLst/>
          </a:prstGeom>
          <a:solidFill>
            <a:srgbClr val="DCC2E0"/>
          </a:solidFill>
          <a:ln>
            <a:solidFill>
              <a:srgbClr val="F9E3E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a:extLst>
              <a:ext uri="{FF2B5EF4-FFF2-40B4-BE49-F238E27FC236}">
                <a16:creationId xmlns:a16="http://schemas.microsoft.com/office/drawing/2014/main" id="{0CDB8F58-7EF7-48CE-9876-CF71A6A27415}"/>
              </a:ext>
            </a:extLst>
          </p:cNvPr>
          <p:cNvSpPr txBox="1"/>
          <p:nvPr/>
        </p:nvSpPr>
        <p:spPr>
          <a:xfrm>
            <a:off x="5260625" y="2406287"/>
            <a:ext cx="6692900" cy="1015663"/>
          </a:xfrm>
          <a:prstGeom prst="rect">
            <a:avLst/>
          </a:prstGeom>
          <a:noFill/>
        </p:spPr>
        <p:txBody>
          <a:bodyPr wrap="square" rtlCol="0">
            <a:spAutoFit/>
          </a:bodyPr>
          <a:lstStyle/>
          <a:p>
            <a:pPr marL="457200" indent="-457200">
              <a:buFont typeface="Arial" panose="020B0604020202020204" pitchFamily="34" charset="0"/>
              <a:buChar char="•"/>
            </a:pPr>
            <a:r>
              <a:rPr lang="en-GB" sz="2000" dirty="0"/>
              <a:t>Choose which character you think would be the </a:t>
            </a:r>
            <a:r>
              <a:rPr lang="en-GB" sz="2000" b="1" dirty="0"/>
              <a:t>most positive</a:t>
            </a:r>
            <a:r>
              <a:rPr lang="en-GB" sz="2000" dirty="0"/>
              <a:t> role model and place them at the top of the diamond.</a:t>
            </a:r>
          </a:p>
        </p:txBody>
      </p:sp>
      <p:sp>
        <p:nvSpPr>
          <p:cNvPr id="9" name="TextBox 8">
            <a:extLst>
              <a:ext uri="{FF2B5EF4-FFF2-40B4-BE49-F238E27FC236}">
                <a16:creationId xmlns:a16="http://schemas.microsoft.com/office/drawing/2014/main" id="{9FEEDADC-A51B-438B-8112-8ECD31FA0119}"/>
              </a:ext>
            </a:extLst>
          </p:cNvPr>
          <p:cNvSpPr txBox="1"/>
          <p:nvPr/>
        </p:nvSpPr>
        <p:spPr>
          <a:xfrm>
            <a:off x="5260625" y="3444352"/>
            <a:ext cx="6692900" cy="1323439"/>
          </a:xfrm>
          <a:prstGeom prst="rect">
            <a:avLst/>
          </a:prstGeom>
          <a:noFill/>
        </p:spPr>
        <p:txBody>
          <a:bodyPr wrap="square" rtlCol="0">
            <a:spAutoFit/>
          </a:bodyPr>
          <a:lstStyle/>
          <a:p>
            <a:pPr marL="457200" indent="-457200">
              <a:buFont typeface="Arial" panose="020B0604020202020204" pitchFamily="34" charset="0"/>
              <a:buChar char="•"/>
            </a:pPr>
            <a:r>
              <a:rPr lang="en-GB" sz="2000" dirty="0"/>
              <a:t>Choose two characters you think would also be positive role models and place them just below the first character in the diamond. Because they are in the same row they are </a:t>
            </a:r>
            <a:r>
              <a:rPr lang="en-GB" sz="2000" b="1" dirty="0"/>
              <a:t>equally positive </a:t>
            </a:r>
            <a:r>
              <a:rPr lang="en-GB" sz="2000" dirty="0"/>
              <a:t>role models.</a:t>
            </a:r>
          </a:p>
        </p:txBody>
      </p:sp>
      <p:sp>
        <p:nvSpPr>
          <p:cNvPr id="10" name="TextBox 9">
            <a:extLst>
              <a:ext uri="{FF2B5EF4-FFF2-40B4-BE49-F238E27FC236}">
                <a16:creationId xmlns:a16="http://schemas.microsoft.com/office/drawing/2014/main" id="{4B16C18D-B135-44A0-92C1-826C566C8D1B}"/>
              </a:ext>
            </a:extLst>
          </p:cNvPr>
          <p:cNvSpPr txBox="1"/>
          <p:nvPr/>
        </p:nvSpPr>
        <p:spPr>
          <a:xfrm>
            <a:off x="5251395" y="1683360"/>
            <a:ext cx="6692900" cy="707886"/>
          </a:xfrm>
          <a:prstGeom prst="rect">
            <a:avLst/>
          </a:prstGeom>
          <a:noFill/>
        </p:spPr>
        <p:txBody>
          <a:bodyPr wrap="square" rtlCol="0">
            <a:spAutoFit/>
          </a:bodyPr>
          <a:lstStyle/>
          <a:p>
            <a:pPr marL="457200" indent="-457200">
              <a:buFont typeface="Arial" panose="020B0604020202020204" pitchFamily="34" charset="0"/>
              <a:buChar char="•"/>
            </a:pPr>
            <a:r>
              <a:rPr lang="en-GB" sz="2000" dirty="0"/>
              <a:t>Characters who are </a:t>
            </a:r>
            <a:r>
              <a:rPr lang="en-GB" sz="2000" b="1" dirty="0"/>
              <a:t>less positive </a:t>
            </a:r>
            <a:r>
              <a:rPr lang="en-GB" sz="2000" dirty="0"/>
              <a:t>role models should be lower in the diamond.</a:t>
            </a:r>
          </a:p>
        </p:txBody>
      </p:sp>
      <p:sp>
        <p:nvSpPr>
          <p:cNvPr id="11" name="TextBox 10">
            <a:extLst>
              <a:ext uri="{FF2B5EF4-FFF2-40B4-BE49-F238E27FC236}">
                <a16:creationId xmlns:a16="http://schemas.microsoft.com/office/drawing/2014/main" id="{F60C169A-5DD7-4933-BAC8-E84FD4B59352}"/>
              </a:ext>
            </a:extLst>
          </p:cNvPr>
          <p:cNvSpPr txBox="1"/>
          <p:nvPr/>
        </p:nvSpPr>
        <p:spPr>
          <a:xfrm>
            <a:off x="5221795" y="985283"/>
            <a:ext cx="6692900" cy="707886"/>
          </a:xfrm>
          <a:prstGeom prst="rect">
            <a:avLst/>
          </a:prstGeom>
          <a:noFill/>
        </p:spPr>
        <p:txBody>
          <a:bodyPr wrap="square" rtlCol="0">
            <a:spAutoFit/>
          </a:bodyPr>
          <a:lstStyle/>
          <a:p>
            <a:pPr marL="457200" indent="-457200">
              <a:buFont typeface="Arial" panose="020B0604020202020204" pitchFamily="34" charset="0"/>
              <a:buChar char="•"/>
            </a:pPr>
            <a:r>
              <a:rPr lang="en-GB" sz="2000" dirty="0"/>
              <a:t>Characters who are </a:t>
            </a:r>
            <a:r>
              <a:rPr lang="en-GB" sz="2000" b="1" dirty="0"/>
              <a:t>more positive </a:t>
            </a:r>
            <a:r>
              <a:rPr lang="en-GB" sz="2000" dirty="0"/>
              <a:t>role models should be closer to the top of the diamond.</a:t>
            </a:r>
          </a:p>
        </p:txBody>
      </p:sp>
      <p:sp>
        <p:nvSpPr>
          <p:cNvPr id="12" name="TextBox 11">
            <a:extLst>
              <a:ext uri="{FF2B5EF4-FFF2-40B4-BE49-F238E27FC236}">
                <a16:creationId xmlns:a16="http://schemas.microsoft.com/office/drawing/2014/main" id="{283F207E-FF08-4643-A9C4-661AC92E0006}"/>
              </a:ext>
            </a:extLst>
          </p:cNvPr>
          <p:cNvSpPr txBox="1"/>
          <p:nvPr/>
        </p:nvSpPr>
        <p:spPr>
          <a:xfrm>
            <a:off x="5251309" y="4792349"/>
            <a:ext cx="6692900" cy="707886"/>
          </a:xfrm>
          <a:prstGeom prst="rect">
            <a:avLst/>
          </a:prstGeom>
          <a:noFill/>
        </p:spPr>
        <p:txBody>
          <a:bodyPr wrap="square" rtlCol="0">
            <a:spAutoFit/>
          </a:bodyPr>
          <a:lstStyle/>
          <a:p>
            <a:pPr marL="457200" indent="-457200">
              <a:buFont typeface="Arial" panose="020B0604020202020204" pitchFamily="34" charset="0"/>
              <a:buChar char="•"/>
            </a:pPr>
            <a:r>
              <a:rPr lang="en-GB" sz="2000" dirty="0"/>
              <a:t>Add three characters to the next row, and two more to the row after that.</a:t>
            </a:r>
          </a:p>
        </p:txBody>
      </p:sp>
      <p:sp>
        <p:nvSpPr>
          <p:cNvPr id="13" name="TextBox 12">
            <a:extLst>
              <a:ext uri="{FF2B5EF4-FFF2-40B4-BE49-F238E27FC236}">
                <a16:creationId xmlns:a16="http://schemas.microsoft.com/office/drawing/2014/main" id="{D88EDA58-46C7-4368-B523-EE309766AC3A}"/>
              </a:ext>
            </a:extLst>
          </p:cNvPr>
          <p:cNvSpPr txBox="1"/>
          <p:nvPr/>
        </p:nvSpPr>
        <p:spPr>
          <a:xfrm>
            <a:off x="5260625" y="5486141"/>
            <a:ext cx="6692900" cy="707886"/>
          </a:xfrm>
          <a:prstGeom prst="rect">
            <a:avLst/>
          </a:prstGeom>
          <a:noFill/>
        </p:spPr>
        <p:txBody>
          <a:bodyPr wrap="square" rtlCol="0">
            <a:spAutoFit/>
          </a:bodyPr>
          <a:lstStyle/>
          <a:p>
            <a:pPr marL="457200" indent="-457200">
              <a:buFont typeface="Arial" panose="020B0604020202020204" pitchFamily="34" charset="0"/>
              <a:buChar char="•"/>
            </a:pPr>
            <a:r>
              <a:rPr lang="en-GB" sz="2000" dirty="0"/>
              <a:t>The character you think is the </a:t>
            </a:r>
            <a:r>
              <a:rPr lang="en-GB" sz="2000" b="1" dirty="0"/>
              <a:t>least positive </a:t>
            </a:r>
            <a:r>
              <a:rPr lang="en-GB" sz="2000" dirty="0"/>
              <a:t>role model should be at the bottom of the diamond.</a:t>
            </a:r>
          </a:p>
        </p:txBody>
      </p:sp>
      <p:sp>
        <p:nvSpPr>
          <p:cNvPr id="14" name="Rectangle 13">
            <a:extLst>
              <a:ext uri="{FF2B5EF4-FFF2-40B4-BE49-F238E27FC236}">
                <a16:creationId xmlns:a16="http://schemas.microsoft.com/office/drawing/2014/main" id="{EC5D3F73-68A6-4C3C-8ECC-390D6A4BBCF0}"/>
              </a:ext>
            </a:extLst>
          </p:cNvPr>
          <p:cNvSpPr/>
          <p:nvPr/>
        </p:nvSpPr>
        <p:spPr>
          <a:xfrm>
            <a:off x="425039" y="4625588"/>
            <a:ext cx="1527213" cy="400110"/>
          </a:xfrm>
          <a:prstGeom prst="rect">
            <a:avLst/>
          </a:prstGeom>
        </p:spPr>
        <p:txBody>
          <a:bodyPr wrap="none">
            <a:spAutoFit/>
          </a:bodyPr>
          <a:lstStyle/>
          <a:p>
            <a:r>
              <a:rPr lang="en-GB" sz="2000" b="1" dirty="0"/>
              <a:t>Less positive</a:t>
            </a:r>
          </a:p>
        </p:txBody>
      </p:sp>
      <p:sp>
        <p:nvSpPr>
          <p:cNvPr id="15" name="Rectangle 14">
            <a:extLst>
              <a:ext uri="{FF2B5EF4-FFF2-40B4-BE49-F238E27FC236}">
                <a16:creationId xmlns:a16="http://schemas.microsoft.com/office/drawing/2014/main" id="{B7972784-BC85-4810-AF29-0F3A966E349B}"/>
              </a:ext>
            </a:extLst>
          </p:cNvPr>
          <p:cNvSpPr/>
          <p:nvPr/>
        </p:nvSpPr>
        <p:spPr>
          <a:xfrm>
            <a:off x="409708" y="1552577"/>
            <a:ext cx="1663789" cy="400110"/>
          </a:xfrm>
          <a:prstGeom prst="rect">
            <a:avLst/>
          </a:prstGeom>
        </p:spPr>
        <p:txBody>
          <a:bodyPr wrap="none">
            <a:spAutoFit/>
          </a:bodyPr>
          <a:lstStyle/>
          <a:p>
            <a:r>
              <a:rPr lang="en-GB" sz="2000" b="1" dirty="0"/>
              <a:t>More positive</a:t>
            </a:r>
          </a:p>
        </p:txBody>
      </p:sp>
      <p:sp>
        <p:nvSpPr>
          <p:cNvPr id="16" name="TextBox 15">
            <a:extLst>
              <a:ext uri="{FF2B5EF4-FFF2-40B4-BE49-F238E27FC236}">
                <a16:creationId xmlns:a16="http://schemas.microsoft.com/office/drawing/2014/main" id="{8125192A-F6AD-46F4-B39B-FB1258C3AC90}"/>
              </a:ext>
            </a:extLst>
          </p:cNvPr>
          <p:cNvSpPr txBox="1"/>
          <p:nvPr/>
        </p:nvSpPr>
        <p:spPr>
          <a:xfrm>
            <a:off x="288665" y="5840084"/>
            <a:ext cx="3683567" cy="923330"/>
          </a:xfrm>
          <a:prstGeom prst="rect">
            <a:avLst/>
          </a:prstGeom>
          <a:noFill/>
          <a:ln w="38100">
            <a:solidFill>
              <a:srgbClr val="95519E"/>
            </a:solidFill>
          </a:ln>
        </p:spPr>
        <p:txBody>
          <a:bodyPr wrap="square" rtlCol="0">
            <a:spAutoFit/>
          </a:bodyPr>
          <a:lstStyle/>
          <a:p>
            <a:r>
              <a:rPr lang="en-GB" b="1" i="1" dirty="0"/>
              <a:t>If you are able to print, you may want to print the next slide, cut out the character cards and sort these.</a:t>
            </a:r>
          </a:p>
        </p:txBody>
      </p:sp>
      <p:sp>
        <p:nvSpPr>
          <p:cNvPr id="17" name="Footer Placeholder 1">
            <a:extLst>
              <a:ext uri="{FF2B5EF4-FFF2-40B4-BE49-F238E27FC236}">
                <a16:creationId xmlns:a16="http://schemas.microsoft.com/office/drawing/2014/main" id="{EE3CE89A-BC22-4343-972F-CEB65608A809}"/>
              </a:ext>
            </a:extLst>
          </p:cNvPr>
          <p:cNvSpPr>
            <a:spLocks noGrp="1"/>
          </p:cNvSpPr>
          <p:nvPr/>
        </p:nvSpPr>
        <p:spPr>
          <a:xfrm>
            <a:off x="0" y="6492875"/>
            <a:ext cx="12192000" cy="365125"/>
          </a:xfrm>
          <a:prstGeom prst="rect">
            <a:avLst/>
          </a:prstGeom>
          <a:noFill/>
        </p:spPr>
        <p:txBody>
          <a:bodyPr vert="horz" lIns="91440" tIns="45720" rIns="91440" bIns="45720" rtlCol="0" anchor="ctr"/>
          <a:lstStyle>
            <a:defPPr>
              <a:defRPr lang="en-US"/>
            </a:defPPr>
            <a:lvl1pPr marL="0" algn="ctr" defTabSz="914400" rtl="0" eaLnBrk="1" latinLnBrk="0" hangingPunct="1">
              <a:defRPr sz="14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 PSHE Association 2021  </a:t>
            </a:r>
          </a:p>
        </p:txBody>
      </p:sp>
      <p:sp>
        <p:nvSpPr>
          <p:cNvPr id="18" name="Not sure">
            <a:extLst>
              <a:ext uri="{FF2B5EF4-FFF2-40B4-BE49-F238E27FC236}">
                <a16:creationId xmlns:a16="http://schemas.microsoft.com/office/drawing/2014/main" id="{98CB21C2-F398-43C3-A4CE-E4FD372AD21F}"/>
              </a:ext>
            </a:extLst>
          </p:cNvPr>
          <p:cNvSpPr/>
          <p:nvPr/>
        </p:nvSpPr>
        <p:spPr>
          <a:xfrm>
            <a:off x="3436283" y="4816326"/>
            <a:ext cx="1497173" cy="880976"/>
          </a:xfrm>
          <a:prstGeom prst="roundRect">
            <a:avLst/>
          </a:prstGeom>
          <a:solidFill>
            <a:srgbClr val="95519E"/>
          </a:solidFill>
          <a:ln w="381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Not sure what to do? </a:t>
            </a:r>
            <a:br>
              <a:rPr lang="en-GB" dirty="0"/>
            </a:br>
            <a:r>
              <a:rPr lang="en-GB" b="1" dirty="0"/>
              <a:t>Click here </a:t>
            </a:r>
            <a:endParaRPr lang="en-GB" dirty="0"/>
          </a:p>
        </p:txBody>
      </p:sp>
      <p:sp>
        <p:nvSpPr>
          <p:cNvPr id="19" name="Rectangle 18">
            <a:extLst>
              <a:ext uri="{FF2B5EF4-FFF2-40B4-BE49-F238E27FC236}">
                <a16:creationId xmlns:a16="http://schemas.microsoft.com/office/drawing/2014/main" id="{5458A27E-CD35-4883-9E79-0E628BAF6A49}"/>
              </a:ext>
            </a:extLst>
          </p:cNvPr>
          <p:cNvSpPr/>
          <p:nvPr/>
        </p:nvSpPr>
        <p:spPr>
          <a:xfrm rot="2623506">
            <a:off x="1765473" y="2227417"/>
            <a:ext cx="802888" cy="780586"/>
          </a:xfrm>
          <a:prstGeom prst="rect">
            <a:avLst/>
          </a:prstGeom>
          <a:solidFill>
            <a:srgbClr val="DCC2E0"/>
          </a:solidFill>
          <a:ln>
            <a:solidFill>
              <a:srgbClr val="F9E3E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a:extLst>
              <a:ext uri="{FF2B5EF4-FFF2-40B4-BE49-F238E27FC236}">
                <a16:creationId xmlns:a16="http://schemas.microsoft.com/office/drawing/2014/main" id="{D572360B-AAE4-46AA-9341-BE8200E54865}"/>
              </a:ext>
            </a:extLst>
          </p:cNvPr>
          <p:cNvSpPr/>
          <p:nvPr/>
        </p:nvSpPr>
        <p:spPr>
          <a:xfrm rot="2623506">
            <a:off x="3102521" y="2195442"/>
            <a:ext cx="802888" cy="780586"/>
          </a:xfrm>
          <a:prstGeom prst="rect">
            <a:avLst/>
          </a:prstGeom>
          <a:solidFill>
            <a:srgbClr val="DCC2E0"/>
          </a:solidFill>
          <a:ln>
            <a:solidFill>
              <a:srgbClr val="F9E3E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AFF0EED8-C7FB-4D49-85D7-CDE9B101FE7A}"/>
              </a:ext>
            </a:extLst>
          </p:cNvPr>
          <p:cNvSpPr/>
          <p:nvPr/>
        </p:nvSpPr>
        <p:spPr>
          <a:xfrm rot="2623506">
            <a:off x="2444501" y="2883417"/>
            <a:ext cx="802888" cy="780586"/>
          </a:xfrm>
          <a:prstGeom prst="rect">
            <a:avLst/>
          </a:prstGeom>
          <a:solidFill>
            <a:srgbClr val="DCC2E0"/>
          </a:solidFill>
          <a:ln>
            <a:solidFill>
              <a:srgbClr val="F9E3E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a:extLst>
              <a:ext uri="{FF2B5EF4-FFF2-40B4-BE49-F238E27FC236}">
                <a16:creationId xmlns:a16="http://schemas.microsoft.com/office/drawing/2014/main" id="{B8D91261-D3D1-4475-82D4-DFB17D33E33E}"/>
              </a:ext>
            </a:extLst>
          </p:cNvPr>
          <p:cNvSpPr/>
          <p:nvPr/>
        </p:nvSpPr>
        <p:spPr>
          <a:xfrm rot="2623506">
            <a:off x="1793012" y="3564563"/>
            <a:ext cx="802888" cy="780586"/>
          </a:xfrm>
          <a:prstGeom prst="rect">
            <a:avLst/>
          </a:prstGeom>
          <a:solidFill>
            <a:srgbClr val="DCC2E0"/>
          </a:solidFill>
          <a:ln>
            <a:solidFill>
              <a:srgbClr val="F9E3E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a:extLst>
              <a:ext uri="{FF2B5EF4-FFF2-40B4-BE49-F238E27FC236}">
                <a16:creationId xmlns:a16="http://schemas.microsoft.com/office/drawing/2014/main" id="{64469E61-3B84-4CC8-A571-238D006EA374}"/>
              </a:ext>
            </a:extLst>
          </p:cNvPr>
          <p:cNvSpPr/>
          <p:nvPr/>
        </p:nvSpPr>
        <p:spPr>
          <a:xfrm rot="2623506">
            <a:off x="3788065" y="2844630"/>
            <a:ext cx="802888" cy="780586"/>
          </a:xfrm>
          <a:prstGeom prst="rect">
            <a:avLst/>
          </a:prstGeom>
          <a:solidFill>
            <a:srgbClr val="DCC2E0"/>
          </a:solidFill>
          <a:ln>
            <a:solidFill>
              <a:srgbClr val="F9E3E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a:extLst>
              <a:ext uri="{FF2B5EF4-FFF2-40B4-BE49-F238E27FC236}">
                <a16:creationId xmlns:a16="http://schemas.microsoft.com/office/drawing/2014/main" id="{7EF1A12A-34ED-4856-8A08-FF86CB8F49B7}"/>
              </a:ext>
            </a:extLst>
          </p:cNvPr>
          <p:cNvSpPr/>
          <p:nvPr/>
        </p:nvSpPr>
        <p:spPr>
          <a:xfrm rot="2623506">
            <a:off x="3126794" y="3536003"/>
            <a:ext cx="802888" cy="780586"/>
          </a:xfrm>
          <a:prstGeom prst="rect">
            <a:avLst/>
          </a:prstGeom>
          <a:solidFill>
            <a:srgbClr val="DCC2E0"/>
          </a:solidFill>
          <a:ln>
            <a:solidFill>
              <a:srgbClr val="F9E3E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24">
            <a:extLst>
              <a:ext uri="{FF2B5EF4-FFF2-40B4-BE49-F238E27FC236}">
                <a16:creationId xmlns:a16="http://schemas.microsoft.com/office/drawing/2014/main" id="{AC862BF6-869D-4B4E-9F99-4D14EA1FA33A}"/>
              </a:ext>
            </a:extLst>
          </p:cNvPr>
          <p:cNvSpPr/>
          <p:nvPr/>
        </p:nvSpPr>
        <p:spPr>
          <a:xfrm rot="2623506">
            <a:off x="2484022" y="4204865"/>
            <a:ext cx="802888" cy="780586"/>
          </a:xfrm>
          <a:prstGeom prst="rect">
            <a:avLst/>
          </a:prstGeom>
          <a:solidFill>
            <a:srgbClr val="DCC2E0"/>
          </a:solidFill>
          <a:ln>
            <a:solidFill>
              <a:srgbClr val="F9E3E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ectangle 25">
            <a:extLst>
              <a:ext uri="{FF2B5EF4-FFF2-40B4-BE49-F238E27FC236}">
                <a16:creationId xmlns:a16="http://schemas.microsoft.com/office/drawing/2014/main" id="{49CD9E89-7943-49E4-B2CD-E5FCD7D33789}"/>
              </a:ext>
            </a:extLst>
          </p:cNvPr>
          <p:cNvSpPr/>
          <p:nvPr/>
        </p:nvSpPr>
        <p:spPr>
          <a:xfrm>
            <a:off x="5205729" y="5402473"/>
            <a:ext cx="6962314" cy="8411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7" name="TextBox 26">
            <a:extLst>
              <a:ext uri="{FF2B5EF4-FFF2-40B4-BE49-F238E27FC236}">
                <a16:creationId xmlns:a16="http://schemas.microsoft.com/office/drawing/2014/main" id="{EB95F0F9-D9E5-4371-A399-691DA41E8287}"/>
              </a:ext>
            </a:extLst>
          </p:cNvPr>
          <p:cNvSpPr txBox="1"/>
          <p:nvPr/>
        </p:nvSpPr>
        <p:spPr>
          <a:xfrm>
            <a:off x="329514" y="503710"/>
            <a:ext cx="8635582" cy="584775"/>
          </a:xfrm>
          <a:prstGeom prst="rect">
            <a:avLst/>
          </a:prstGeom>
          <a:noFill/>
        </p:spPr>
        <p:txBody>
          <a:bodyPr wrap="square" rtlCol="0">
            <a:spAutoFit/>
          </a:bodyPr>
          <a:lstStyle/>
          <a:p>
            <a:r>
              <a:rPr lang="en-GB" sz="3200" b="1" dirty="0">
                <a:solidFill>
                  <a:srgbClr val="95519E"/>
                </a:solidFill>
                <a:latin typeface="League Spartan" panose="00000800000000000000" pitchFamily="50" charset="0"/>
              </a:rPr>
              <a:t>Diamond 9 – Role models</a:t>
            </a:r>
          </a:p>
        </p:txBody>
      </p:sp>
      <p:sp>
        <p:nvSpPr>
          <p:cNvPr id="28" name="Rectangle: Rounded Corners 27">
            <a:extLst>
              <a:ext uri="{FF2B5EF4-FFF2-40B4-BE49-F238E27FC236}">
                <a16:creationId xmlns:a16="http://schemas.microsoft.com/office/drawing/2014/main" id="{D8112B4D-7DDA-4E19-9384-6DB7F5D145E4}"/>
              </a:ext>
            </a:extLst>
          </p:cNvPr>
          <p:cNvSpPr/>
          <p:nvPr/>
        </p:nvSpPr>
        <p:spPr>
          <a:xfrm>
            <a:off x="9494982" y="6276263"/>
            <a:ext cx="2452156" cy="436001"/>
          </a:xfrm>
          <a:prstGeom prst="roundRect">
            <a:avLst/>
          </a:prstGeom>
          <a:solidFill>
            <a:srgbClr val="95519E"/>
          </a:solidFill>
          <a:ln w="381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t>Return to activity</a:t>
            </a:r>
          </a:p>
        </p:txBody>
      </p:sp>
      <p:sp>
        <p:nvSpPr>
          <p:cNvPr id="29" name="Rectangle 28">
            <a:extLst>
              <a:ext uri="{FF2B5EF4-FFF2-40B4-BE49-F238E27FC236}">
                <a16:creationId xmlns:a16="http://schemas.microsoft.com/office/drawing/2014/main" id="{B566FA5A-EF25-44A5-A1EA-53F89C5CC055}"/>
              </a:ext>
            </a:extLst>
          </p:cNvPr>
          <p:cNvSpPr/>
          <p:nvPr/>
        </p:nvSpPr>
        <p:spPr>
          <a:xfrm>
            <a:off x="5221795" y="4720214"/>
            <a:ext cx="6962314" cy="8411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0" name="Rectangle 29">
            <a:extLst>
              <a:ext uri="{FF2B5EF4-FFF2-40B4-BE49-F238E27FC236}">
                <a16:creationId xmlns:a16="http://schemas.microsoft.com/office/drawing/2014/main" id="{FEB653B8-0F1E-4BAB-97DB-C643C450022A}"/>
              </a:ext>
            </a:extLst>
          </p:cNvPr>
          <p:cNvSpPr/>
          <p:nvPr/>
        </p:nvSpPr>
        <p:spPr>
          <a:xfrm>
            <a:off x="5047222" y="3522783"/>
            <a:ext cx="6962314" cy="12180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1" name="Rectangle 30">
            <a:extLst>
              <a:ext uri="{FF2B5EF4-FFF2-40B4-BE49-F238E27FC236}">
                <a16:creationId xmlns:a16="http://schemas.microsoft.com/office/drawing/2014/main" id="{423ABF3F-44BD-49AB-A3A2-CA64DEEB6849}"/>
              </a:ext>
            </a:extLst>
          </p:cNvPr>
          <p:cNvSpPr/>
          <p:nvPr/>
        </p:nvSpPr>
        <p:spPr>
          <a:xfrm>
            <a:off x="5205729" y="2462424"/>
            <a:ext cx="6962314" cy="9389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2" name="Rectangle 31">
            <a:extLst>
              <a:ext uri="{FF2B5EF4-FFF2-40B4-BE49-F238E27FC236}">
                <a16:creationId xmlns:a16="http://schemas.microsoft.com/office/drawing/2014/main" id="{36A6B55C-2B0F-4D38-9726-D08CF2EFCEEF}"/>
              </a:ext>
            </a:extLst>
          </p:cNvPr>
          <p:cNvSpPr/>
          <p:nvPr/>
        </p:nvSpPr>
        <p:spPr>
          <a:xfrm>
            <a:off x="5087088" y="1608828"/>
            <a:ext cx="6962314" cy="7729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3" name="Rectangle 32">
            <a:extLst>
              <a:ext uri="{FF2B5EF4-FFF2-40B4-BE49-F238E27FC236}">
                <a16:creationId xmlns:a16="http://schemas.microsoft.com/office/drawing/2014/main" id="{AEE4AEE0-0117-4168-9F12-E9B0891E6CF2}"/>
              </a:ext>
            </a:extLst>
          </p:cNvPr>
          <p:cNvSpPr/>
          <p:nvPr/>
        </p:nvSpPr>
        <p:spPr>
          <a:xfrm>
            <a:off x="5221795" y="1030819"/>
            <a:ext cx="6962314" cy="5534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4" name="Content Placeholder 2">
            <a:extLst>
              <a:ext uri="{FF2B5EF4-FFF2-40B4-BE49-F238E27FC236}">
                <a16:creationId xmlns:a16="http://schemas.microsoft.com/office/drawing/2014/main" id="{6B7BF44E-B7FD-4615-BE31-3BF7F9C6796C}"/>
              </a:ext>
            </a:extLst>
          </p:cNvPr>
          <p:cNvSpPr txBox="1">
            <a:spLocks/>
          </p:cNvSpPr>
          <p:nvPr/>
        </p:nvSpPr>
        <p:spPr>
          <a:xfrm>
            <a:off x="5064108" y="966987"/>
            <a:ext cx="7071991" cy="5758069"/>
          </a:xfr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GB" sz="1200" b="1" dirty="0"/>
          </a:p>
          <a:p>
            <a:pPr marL="0" indent="0">
              <a:buFont typeface="Arial" panose="020B0604020202020204" pitchFamily="34" charset="0"/>
              <a:buNone/>
            </a:pPr>
            <a:r>
              <a:rPr lang="en-GB" b="1" dirty="0"/>
              <a:t>Read about the characters on the next slide.</a:t>
            </a:r>
          </a:p>
          <a:p>
            <a:pPr marL="0" indent="0">
              <a:buFont typeface="Arial" panose="020B0604020202020204" pitchFamily="34" charset="0"/>
              <a:buNone/>
            </a:pPr>
            <a:r>
              <a:rPr lang="en-GB" b="1" dirty="0"/>
              <a:t>Who do you think would be a more positive role model?</a:t>
            </a:r>
          </a:p>
          <a:p>
            <a:pPr marL="0" indent="0">
              <a:buFont typeface="Arial" panose="020B0604020202020204" pitchFamily="34" charset="0"/>
              <a:buNone/>
            </a:pPr>
            <a:endParaRPr lang="en-GB" sz="100" b="1" dirty="0"/>
          </a:p>
          <a:p>
            <a:pPr marL="0" indent="0">
              <a:buFont typeface="Arial" panose="020B0604020202020204" pitchFamily="34" charset="0"/>
              <a:buNone/>
            </a:pPr>
            <a:r>
              <a:rPr lang="en-GB" sz="2400" dirty="0"/>
              <a:t>On a piece of paper, write down the name of each character in the diamond 9 arrangement shown in the diagram. </a:t>
            </a:r>
          </a:p>
          <a:p>
            <a:pPr marL="0" indent="0">
              <a:buFont typeface="Arial" panose="020B0604020202020204" pitchFamily="34" charset="0"/>
              <a:buNone/>
            </a:pPr>
            <a:endParaRPr lang="en-GB" sz="2400" dirty="0"/>
          </a:p>
          <a:p>
            <a:pPr marL="0" indent="0">
              <a:buFont typeface="Arial" panose="020B0604020202020204" pitchFamily="34" charset="0"/>
              <a:buNone/>
            </a:pPr>
            <a:r>
              <a:rPr lang="en-GB" sz="2400" i="1" dirty="0"/>
              <a:t>Don’t worry if your answer is different to someone else’s – there’s no </a:t>
            </a:r>
            <a:r>
              <a:rPr lang="en-GB" sz="2400" i="1" u="sng" dirty="0"/>
              <a:t>one</a:t>
            </a:r>
            <a:r>
              <a:rPr lang="en-GB" sz="2400" i="1" dirty="0"/>
              <a:t> right answer!</a:t>
            </a:r>
          </a:p>
          <a:p>
            <a:pPr marL="0" indent="0">
              <a:buFont typeface="Arial" panose="020B0604020202020204" pitchFamily="34" charset="0"/>
              <a:buNone/>
            </a:pPr>
            <a:endParaRPr lang="en-GB" sz="2400" dirty="0"/>
          </a:p>
        </p:txBody>
      </p:sp>
    </p:spTree>
    <p:extLst>
      <p:ext uri="{BB962C8B-B14F-4D97-AF65-F5344CB8AC3E}">
        <p14:creationId xmlns:p14="http://schemas.microsoft.com/office/powerpoint/2010/main" val="359326684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8"/>
                    </p:tgtEl>
                  </p:cond>
                </p:stCondLst>
                <p:endSync evt="end" delay="0">
                  <p:rtn val="all"/>
                </p:endSync>
                <p:childTnLst>
                  <p:par>
                    <p:cTn id="3" fill="hold">
                      <p:stCondLst>
                        <p:cond delay="0"/>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hidden"/>
                                      </p:to>
                                    </p:set>
                                  </p:childTnLst>
                                </p:cTn>
                              </p:par>
                              <p:par>
                                <p:cTn id="9" presetID="1" presetClass="exit" presetSubtype="0" fill="hold" grpId="0" nodeType="withEffect">
                                  <p:stCondLst>
                                    <p:cond delay="0"/>
                                  </p:stCondLst>
                                  <p:childTnLst>
                                    <p:set>
                                      <p:cBhvr>
                                        <p:cTn id="10" dur="1" fill="hold">
                                          <p:stCondLst>
                                            <p:cond delay="0"/>
                                          </p:stCondLst>
                                        </p:cTn>
                                        <p:tgtEl>
                                          <p:spTgt spid="12"/>
                                        </p:tgtEl>
                                        <p:attrNameLst>
                                          <p:attrName>style.visibility</p:attrName>
                                        </p:attrNameLst>
                                      </p:cBhvr>
                                      <p:to>
                                        <p:strVal val="hidden"/>
                                      </p:to>
                                    </p:set>
                                  </p:childTnLst>
                                </p:cTn>
                              </p:par>
                              <p:par>
                                <p:cTn id="11" presetID="1" presetClass="exit"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hidden"/>
                                      </p:to>
                                    </p:set>
                                  </p:childTnLst>
                                </p:cTn>
                              </p:par>
                              <p:par>
                                <p:cTn id="13" presetID="1" presetClass="exit"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hidden"/>
                                      </p:to>
                                    </p:set>
                                  </p:childTnLst>
                                </p:cTn>
                              </p:par>
                              <p:par>
                                <p:cTn id="15" presetID="1" presetClass="exit"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hidden"/>
                                      </p:to>
                                    </p:set>
                                  </p:childTnLst>
                                </p:cTn>
                              </p:par>
                              <p:par>
                                <p:cTn id="17" presetID="1" presetClass="exit" presetSubtype="0" fill="hold" grpId="1" nodeType="withEffect">
                                  <p:stCondLst>
                                    <p:cond delay="0"/>
                                  </p:stCondLst>
                                  <p:childTnLst>
                                    <p:set>
                                      <p:cBhvr>
                                        <p:cTn id="18" dur="1" fill="hold">
                                          <p:stCondLst>
                                            <p:cond delay="0"/>
                                          </p:stCondLst>
                                        </p:cTn>
                                        <p:tgtEl>
                                          <p:spTgt spid="26"/>
                                        </p:tgtEl>
                                        <p:attrNameLst>
                                          <p:attrName>style.visibility</p:attrName>
                                        </p:attrNameLst>
                                      </p:cBhvr>
                                      <p:to>
                                        <p:strVal val="hidden"/>
                                      </p:to>
                                    </p:set>
                                  </p:childTnLst>
                                </p:cTn>
                              </p:par>
                              <p:par>
                                <p:cTn id="19" presetID="1" presetClass="exit" presetSubtype="0" fill="hold" grpId="1" nodeType="withEffect">
                                  <p:stCondLst>
                                    <p:cond delay="0"/>
                                  </p:stCondLst>
                                  <p:childTnLst>
                                    <p:set>
                                      <p:cBhvr>
                                        <p:cTn id="20" dur="1" fill="hold">
                                          <p:stCondLst>
                                            <p:cond delay="0"/>
                                          </p:stCondLst>
                                        </p:cTn>
                                        <p:tgtEl>
                                          <p:spTgt spid="28"/>
                                        </p:tgtEl>
                                        <p:attrNameLst>
                                          <p:attrName>style.visibility</p:attrName>
                                        </p:attrNameLst>
                                      </p:cBhvr>
                                      <p:to>
                                        <p:strVal val="hidden"/>
                                      </p:to>
                                    </p:set>
                                  </p:childTnLst>
                                </p:cTn>
                              </p:par>
                              <p:par>
                                <p:cTn id="21" presetID="1" presetClass="entr" presetSubtype="0" fill="hold" grpId="1" nodeType="withEffect">
                                  <p:stCondLst>
                                    <p:cond delay="0"/>
                                  </p:stCondLst>
                                  <p:childTnLst>
                                    <p:set>
                                      <p:cBhvr>
                                        <p:cTn id="22" dur="1" fill="hold">
                                          <p:stCondLst>
                                            <p:cond delay="0"/>
                                          </p:stCondLst>
                                        </p:cTn>
                                        <p:tgtEl>
                                          <p:spTgt spid="34"/>
                                        </p:tgtEl>
                                        <p:attrNameLst>
                                          <p:attrName>style.visibility</p:attrName>
                                        </p:attrNameLst>
                                      </p:cBhvr>
                                      <p:to>
                                        <p:strVal val="visible"/>
                                      </p:to>
                                    </p:set>
                                  </p:childTnLst>
                                </p:cTn>
                              </p:par>
                            </p:childTnLst>
                          </p:cTn>
                        </p:par>
                      </p:childTnLst>
                    </p:cTn>
                  </p:par>
                </p:childTnLst>
              </p:cTn>
              <p:nextCondLst>
                <p:cond evt="onClick" delay="0">
                  <p:tgtEl>
                    <p:spTgt spid="28"/>
                  </p:tgtEl>
                </p:cond>
              </p:nextCondLst>
            </p:seq>
            <p:seq concurrent="1" nextAc="seek">
              <p:cTn id="23" restart="whenNotActive" fill="hold" evtFilter="cancelBubble" nodeType="interactiveSeq">
                <p:stCondLst>
                  <p:cond evt="onClick" delay="0">
                    <p:tgtEl>
                      <p:spTgt spid="18"/>
                    </p:tgtEl>
                  </p:cond>
                </p:stCondLst>
                <p:endSync evt="end" delay="0">
                  <p:rtn val="all"/>
                </p:endSync>
                <p:childTnLst>
                  <p:par>
                    <p:cTn id="24" fill="hold">
                      <p:stCondLst>
                        <p:cond delay="0"/>
                      </p:stCondLst>
                      <p:childTnLst>
                        <p:par>
                          <p:cTn id="25" fill="hold">
                            <p:stCondLst>
                              <p:cond delay="0"/>
                            </p:stCondLst>
                            <p:childTnLst>
                              <p:par>
                                <p:cTn id="26" presetID="1" presetClass="exit" presetSubtype="0" fill="hold" grpId="0" nodeType="clickEffect">
                                  <p:stCondLst>
                                    <p:cond delay="0"/>
                                  </p:stCondLst>
                                  <p:childTnLst>
                                    <p:set>
                                      <p:cBhvr>
                                        <p:cTn id="27" dur="1" fill="hold">
                                          <p:stCondLst>
                                            <p:cond delay="0"/>
                                          </p:stCondLst>
                                        </p:cTn>
                                        <p:tgtEl>
                                          <p:spTgt spid="18"/>
                                        </p:tgtEl>
                                        <p:attrNameLst>
                                          <p:attrName>style.visibility</p:attrName>
                                        </p:attrNameLst>
                                      </p:cBhvr>
                                      <p:to>
                                        <p:strVal val="hidden"/>
                                      </p:to>
                                    </p:set>
                                  </p:childTnLst>
                                </p:cTn>
                              </p:par>
                              <p:par>
                                <p:cTn id="28" presetID="1" presetClass="exit" presetSubtype="0" fill="hold" grpId="0" nodeType="withEffect">
                                  <p:stCondLst>
                                    <p:cond delay="0"/>
                                  </p:stCondLst>
                                  <p:childTnLst>
                                    <p:set>
                                      <p:cBhvr>
                                        <p:cTn id="29" dur="1" fill="hold">
                                          <p:stCondLst>
                                            <p:cond delay="0"/>
                                          </p:stCondLst>
                                        </p:cTn>
                                        <p:tgtEl>
                                          <p:spTgt spid="34"/>
                                        </p:tgtEl>
                                        <p:attrNameLst>
                                          <p:attrName>style.visibility</p:attrName>
                                        </p:attrNameLst>
                                      </p:cBhvr>
                                      <p:to>
                                        <p:strVal val="hidden"/>
                                      </p:to>
                                    </p:set>
                                  </p:childTnLst>
                                </p:cTn>
                              </p:par>
                              <p:par>
                                <p:cTn id="30" presetID="1" presetClass="exit" presetSubtype="0" fill="hold" grpId="0" nodeType="withEffect">
                                  <p:stCondLst>
                                    <p:cond delay="0"/>
                                  </p:stCondLst>
                                  <p:childTnLst>
                                    <p:set>
                                      <p:cBhvr>
                                        <p:cTn id="31" dur="1" fill="hold">
                                          <p:stCondLst>
                                            <p:cond delay="0"/>
                                          </p:stCondLst>
                                        </p:cTn>
                                        <p:tgtEl>
                                          <p:spTgt spid="33"/>
                                        </p:tgtEl>
                                        <p:attrNameLst>
                                          <p:attrName>style.visibility</p:attrName>
                                        </p:attrNameLst>
                                      </p:cBhvr>
                                      <p:to>
                                        <p:strVal val="hidden"/>
                                      </p:to>
                                    </p:set>
                                  </p:childTnLst>
                                </p:cTn>
                              </p:par>
                            </p:childTnLst>
                          </p:cTn>
                        </p:par>
                        <p:par>
                          <p:cTn id="32" fill="hold">
                            <p:stCondLst>
                              <p:cond delay="0"/>
                            </p:stCondLst>
                            <p:childTnLst>
                              <p:par>
                                <p:cTn id="33" presetID="34" presetClass="emph" presetSubtype="0" fill="hold" grpId="0" nodeType="afterEffect">
                                  <p:stCondLst>
                                    <p:cond delay="500"/>
                                  </p:stCondLst>
                                  <p:iterate type="lt">
                                    <p:tmPct val="10000"/>
                                  </p:iterate>
                                  <p:childTnLst>
                                    <p:animMotion origin="layout" path="M 0.0 0.0 L 0.0 -0.07213" pathEditMode="relative" ptsTypes="">
                                      <p:cBhvr>
                                        <p:cTn id="34" dur="250" accel="50000" decel="50000" autoRev="1" fill="hold">
                                          <p:stCondLst>
                                            <p:cond delay="0"/>
                                          </p:stCondLst>
                                        </p:cTn>
                                        <p:tgtEl>
                                          <p:spTgt spid="15"/>
                                        </p:tgtEl>
                                        <p:attrNameLst>
                                          <p:attrName>ppt_x</p:attrName>
                                          <p:attrName>ppt_y</p:attrName>
                                        </p:attrNameLst>
                                      </p:cBhvr>
                                    </p:animMotion>
                                    <p:animRot by="1500000">
                                      <p:cBhvr>
                                        <p:cTn id="35" dur="125" fill="hold">
                                          <p:stCondLst>
                                            <p:cond delay="0"/>
                                          </p:stCondLst>
                                        </p:cTn>
                                        <p:tgtEl>
                                          <p:spTgt spid="15"/>
                                        </p:tgtEl>
                                        <p:attrNameLst>
                                          <p:attrName>r</p:attrName>
                                        </p:attrNameLst>
                                      </p:cBhvr>
                                    </p:animRot>
                                    <p:animRot by="-1500000">
                                      <p:cBhvr>
                                        <p:cTn id="36" dur="125" fill="hold">
                                          <p:stCondLst>
                                            <p:cond delay="125"/>
                                          </p:stCondLst>
                                        </p:cTn>
                                        <p:tgtEl>
                                          <p:spTgt spid="15"/>
                                        </p:tgtEl>
                                        <p:attrNameLst>
                                          <p:attrName>r</p:attrName>
                                        </p:attrNameLst>
                                      </p:cBhvr>
                                    </p:animRot>
                                    <p:animRot by="-1500000">
                                      <p:cBhvr>
                                        <p:cTn id="37" dur="125" fill="hold">
                                          <p:stCondLst>
                                            <p:cond delay="250"/>
                                          </p:stCondLst>
                                        </p:cTn>
                                        <p:tgtEl>
                                          <p:spTgt spid="15"/>
                                        </p:tgtEl>
                                        <p:attrNameLst>
                                          <p:attrName>r</p:attrName>
                                        </p:attrNameLst>
                                      </p:cBhvr>
                                    </p:animRot>
                                    <p:animRot by="1500000">
                                      <p:cBhvr>
                                        <p:cTn id="38" dur="125" fill="hold">
                                          <p:stCondLst>
                                            <p:cond delay="375"/>
                                          </p:stCondLst>
                                        </p:cTn>
                                        <p:tgtEl>
                                          <p:spTgt spid="15"/>
                                        </p:tgtEl>
                                        <p:attrNameLst>
                                          <p:attrName>r</p:attrName>
                                        </p:attrNameLst>
                                      </p:cBhvr>
                                    </p:animRot>
                                  </p:childTnLst>
                                </p:cTn>
                              </p:par>
                            </p:childTnLst>
                          </p:cTn>
                        </p:par>
                        <p:par>
                          <p:cTn id="39" fill="hold">
                            <p:stCondLst>
                              <p:cond delay="1550"/>
                            </p:stCondLst>
                            <p:childTnLst>
                              <p:par>
                                <p:cTn id="40" presetID="32" presetClass="emph" presetSubtype="0" repeatCount="2000" fill="hold" grpId="1" nodeType="afterEffect">
                                  <p:stCondLst>
                                    <p:cond delay="0"/>
                                  </p:stCondLst>
                                  <p:childTnLst>
                                    <p:animRot by="120000">
                                      <p:cBhvr>
                                        <p:cTn id="41" dur="100" fill="hold">
                                          <p:stCondLst>
                                            <p:cond delay="0"/>
                                          </p:stCondLst>
                                        </p:cTn>
                                        <p:tgtEl>
                                          <p:spTgt spid="6"/>
                                        </p:tgtEl>
                                        <p:attrNameLst>
                                          <p:attrName>r</p:attrName>
                                        </p:attrNameLst>
                                      </p:cBhvr>
                                    </p:animRot>
                                    <p:animRot by="-240000">
                                      <p:cBhvr>
                                        <p:cTn id="42" dur="200" fill="hold">
                                          <p:stCondLst>
                                            <p:cond delay="200"/>
                                          </p:stCondLst>
                                        </p:cTn>
                                        <p:tgtEl>
                                          <p:spTgt spid="6"/>
                                        </p:tgtEl>
                                        <p:attrNameLst>
                                          <p:attrName>r</p:attrName>
                                        </p:attrNameLst>
                                      </p:cBhvr>
                                    </p:animRot>
                                    <p:animRot by="240000">
                                      <p:cBhvr>
                                        <p:cTn id="43" dur="200" fill="hold">
                                          <p:stCondLst>
                                            <p:cond delay="400"/>
                                          </p:stCondLst>
                                        </p:cTn>
                                        <p:tgtEl>
                                          <p:spTgt spid="6"/>
                                        </p:tgtEl>
                                        <p:attrNameLst>
                                          <p:attrName>r</p:attrName>
                                        </p:attrNameLst>
                                      </p:cBhvr>
                                    </p:animRot>
                                    <p:animRot by="-240000">
                                      <p:cBhvr>
                                        <p:cTn id="44" dur="200" fill="hold">
                                          <p:stCondLst>
                                            <p:cond delay="600"/>
                                          </p:stCondLst>
                                        </p:cTn>
                                        <p:tgtEl>
                                          <p:spTgt spid="6"/>
                                        </p:tgtEl>
                                        <p:attrNameLst>
                                          <p:attrName>r</p:attrName>
                                        </p:attrNameLst>
                                      </p:cBhvr>
                                    </p:animRot>
                                    <p:animRot by="120000">
                                      <p:cBhvr>
                                        <p:cTn id="45" dur="200" fill="hold">
                                          <p:stCondLst>
                                            <p:cond delay="800"/>
                                          </p:stCondLst>
                                        </p:cTn>
                                        <p:tgtEl>
                                          <p:spTgt spid="6"/>
                                        </p:tgtEl>
                                        <p:attrNameLst>
                                          <p:attrName>r</p:attrName>
                                        </p:attrNameLst>
                                      </p:cBhvr>
                                    </p:animRot>
                                  </p:childTnLst>
                                </p:cTn>
                              </p:par>
                              <p:par>
                                <p:cTn id="46" presetID="32" presetClass="emph" presetSubtype="0" repeatCount="2000" fill="hold" grpId="1" nodeType="withEffect">
                                  <p:stCondLst>
                                    <p:cond delay="0"/>
                                  </p:stCondLst>
                                  <p:childTnLst>
                                    <p:animRot by="120000">
                                      <p:cBhvr>
                                        <p:cTn id="47" dur="100" fill="hold">
                                          <p:stCondLst>
                                            <p:cond delay="0"/>
                                          </p:stCondLst>
                                        </p:cTn>
                                        <p:tgtEl>
                                          <p:spTgt spid="19"/>
                                        </p:tgtEl>
                                        <p:attrNameLst>
                                          <p:attrName>r</p:attrName>
                                        </p:attrNameLst>
                                      </p:cBhvr>
                                    </p:animRot>
                                    <p:animRot by="-240000">
                                      <p:cBhvr>
                                        <p:cTn id="48" dur="200" fill="hold">
                                          <p:stCondLst>
                                            <p:cond delay="200"/>
                                          </p:stCondLst>
                                        </p:cTn>
                                        <p:tgtEl>
                                          <p:spTgt spid="19"/>
                                        </p:tgtEl>
                                        <p:attrNameLst>
                                          <p:attrName>r</p:attrName>
                                        </p:attrNameLst>
                                      </p:cBhvr>
                                    </p:animRot>
                                    <p:animRot by="240000">
                                      <p:cBhvr>
                                        <p:cTn id="49" dur="200" fill="hold">
                                          <p:stCondLst>
                                            <p:cond delay="400"/>
                                          </p:stCondLst>
                                        </p:cTn>
                                        <p:tgtEl>
                                          <p:spTgt spid="19"/>
                                        </p:tgtEl>
                                        <p:attrNameLst>
                                          <p:attrName>r</p:attrName>
                                        </p:attrNameLst>
                                      </p:cBhvr>
                                    </p:animRot>
                                    <p:animRot by="-240000">
                                      <p:cBhvr>
                                        <p:cTn id="50" dur="200" fill="hold">
                                          <p:stCondLst>
                                            <p:cond delay="600"/>
                                          </p:stCondLst>
                                        </p:cTn>
                                        <p:tgtEl>
                                          <p:spTgt spid="19"/>
                                        </p:tgtEl>
                                        <p:attrNameLst>
                                          <p:attrName>r</p:attrName>
                                        </p:attrNameLst>
                                      </p:cBhvr>
                                    </p:animRot>
                                    <p:animRot by="120000">
                                      <p:cBhvr>
                                        <p:cTn id="51" dur="200" fill="hold">
                                          <p:stCondLst>
                                            <p:cond delay="800"/>
                                          </p:stCondLst>
                                        </p:cTn>
                                        <p:tgtEl>
                                          <p:spTgt spid="19"/>
                                        </p:tgtEl>
                                        <p:attrNameLst>
                                          <p:attrName>r</p:attrName>
                                        </p:attrNameLst>
                                      </p:cBhvr>
                                    </p:animRot>
                                  </p:childTnLst>
                                </p:cTn>
                              </p:par>
                              <p:par>
                                <p:cTn id="52" presetID="32" presetClass="emph" presetSubtype="0" repeatCount="2000" fill="hold" grpId="1" nodeType="withEffect">
                                  <p:stCondLst>
                                    <p:cond delay="0"/>
                                  </p:stCondLst>
                                  <p:childTnLst>
                                    <p:animRot by="120000">
                                      <p:cBhvr>
                                        <p:cTn id="53" dur="100" fill="hold">
                                          <p:stCondLst>
                                            <p:cond delay="0"/>
                                          </p:stCondLst>
                                        </p:cTn>
                                        <p:tgtEl>
                                          <p:spTgt spid="20"/>
                                        </p:tgtEl>
                                        <p:attrNameLst>
                                          <p:attrName>r</p:attrName>
                                        </p:attrNameLst>
                                      </p:cBhvr>
                                    </p:animRot>
                                    <p:animRot by="-240000">
                                      <p:cBhvr>
                                        <p:cTn id="54" dur="200" fill="hold">
                                          <p:stCondLst>
                                            <p:cond delay="200"/>
                                          </p:stCondLst>
                                        </p:cTn>
                                        <p:tgtEl>
                                          <p:spTgt spid="20"/>
                                        </p:tgtEl>
                                        <p:attrNameLst>
                                          <p:attrName>r</p:attrName>
                                        </p:attrNameLst>
                                      </p:cBhvr>
                                    </p:animRot>
                                    <p:animRot by="240000">
                                      <p:cBhvr>
                                        <p:cTn id="55" dur="200" fill="hold">
                                          <p:stCondLst>
                                            <p:cond delay="400"/>
                                          </p:stCondLst>
                                        </p:cTn>
                                        <p:tgtEl>
                                          <p:spTgt spid="20"/>
                                        </p:tgtEl>
                                        <p:attrNameLst>
                                          <p:attrName>r</p:attrName>
                                        </p:attrNameLst>
                                      </p:cBhvr>
                                    </p:animRot>
                                    <p:animRot by="-240000">
                                      <p:cBhvr>
                                        <p:cTn id="56" dur="200" fill="hold">
                                          <p:stCondLst>
                                            <p:cond delay="600"/>
                                          </p:stCondLst>
                                        </p:cTn>
                                        <p:tgtEl>
                                          <p:spTgt spid="20"/>
                                        </p:tgtEl>
                                        <p:attrNameLst>
                                          <p:attrName>r</p:attrName>
                                        </p:attrNameLst>
                                      </p:cBhvr>
                                    </p:animRot>
                                    <p:animRot by="120000">
                                      <p:cBhvr>
                                        <p:cTn id="57" dur="200" fill="hold">
                                          <p:stCondLst>
                                            <p:cond delay="800"/>
                                          </p:stCondLst>
                                        </p:cTn>
                                        <p:tgtEl>
                                          <p:spTgt spid="20"/>
                                        </p:tgtEl>
                                        <p:attrNameLst>
                                          <p:attrName>r</p:attrName>
                                        </p:attrNameLst>
                                      </p:cBhvr>
                                    </p:animRot>
                                  </p:childTnLst>
                                </p:cTn>
                              </p:par>
                            </p:childTnLst>
                          </p:cTn>
                        </p:par>
                        <p:par>
                          <p:cTn id="58" fill="hold">
                            <p:stCondLst>
                              <p:cond delay="3550"/>
                            </p:stCondLst>
                            <p:childTnLst>
                              <p:par>
                                <p:cTn id="59" presetID="1" presetClass="exit" presetSubtype="0" fill="hold" grpId="0" nodeType="afterEffect">
                                  <p:stCondLst>
                                    <p:cond delay="1000"/>
                                  </p:stCondLst>
                                  <p:childTnLst>
                                    <p:set>
                                      <p:cBhvr>
                                        <p:cTn id="60" dur="1" fill="hold">
                                          <p:stCondLst>
                                            <p:cond delay="0"/>
                                          </p:stCondLst>
                                        </p:cTn>
                                        <p:tgtEl>
                                          <p:spTgt spid="32"/>
                                        </p:tgtEl>
                                        <p:attrNameLst>
                                          <p:attrName>style.visibility</p:attrName>
                                        </p:attrNameLst>
                                      </p:cBhvr>
                                      <p:to>
                                        <p:strVal val="hidden"/>
                                      </p:to>
                                    </p:set>
                                  </p:childTnLst>
                                </p:cTn>
                              </p:par>
                            </p:childTnLst>
                          </p:cTn>
                        </p:par>
                        <p:par>
                          <p:cTn id="61" fill="hold">
                            <p:stCondLst>
                              <p:cond delay="4550"/>
                            </p:stCondLst>
                            <p:childTnLst>
                              <p:par>
                                <p:cTn id="62" presetID="34" presetClass="emph" presetSubtype="0" fill="hold" grpId="0" nodeType="afterEffect">
                                  <p:stCondLst>
                                    <p:cond delay="500"/>
                                  </p:stCondLst>
                                  <p:iterate type="lt">
                                    <p:tmPct val="10000"/>
                                  </p:iterate>
                                  <p:childTnLst>
                                    <p:animMotion origin="layout" path="M 0.0 0.0 L 0.0 -0.07213" pathEditMode="relative" ptsTypes="">
                                      <p:cBhvr>
                                        <p:cTn id="63" dur="250" accel="50000" decel="50000" autoRev="1" fill="hold">
                                          <p:stCondLst>
                                            <p:cond delay="0"/>
                                          </p:stCondLst>
                                        </p:cTn>
                                        <p:tgtEl>
                                          <p:spTgt spid="14"/>
                                        </p:tgtEl>
                                        <p:attrNameLst>
                                          <p:attrName>ppt_x</p:attrName>
                                          <p:attrName>ppt_y</p:attrName>
                                        </p:attrNameLst>
                                      </p:cBhvr>
                                    </p:animMotion>
                                    <p:animRot by="1500000">
                                      <p:cBhvr>
                                        <p:cTn id="64" dur="125" fill="hold">
                                          <p:stCondLst>
                                            <p:cond delay="0"/>
                                          </p:stCondLst>
                                        </p:cTn>
                                        <p:tgtEl>
                                          <p:spTgt spid="14"/>
                                        </p:tgtEl>
                                        <p:attrNameLst>
                                          <p:attrName>r</p:attrName>
                                        </p:attrNameLst>
                                      </p:cBhvr>
                                    </p:animRot>
                                    <p:animRot by="-1500000">
                                      <p:cBhvr>
                                        <p:cTn id="65" dur="125" fill="hold">
                                          <p:stCondLst>
                                            <p:cond delay="125"/>
                                          </p:stCondLst>
                                        </p:cTn>
                                        <p:tgtEl>
                                          <p:spTgt spid="14"/>
                                        </p:tgtEl>
                                        <p:attrNameLst>
                                          <p:attrName>r</p:attrName>
                                        </p:attrNameLst>
                                      </p:cBhvr>
                                    </p:animRot>
                                    <p:animRot by="-1500000">
                                      <p:cBhvr>
                                        <p:cTn id="66" dur="125" fill="hold">
                                          <p:stCondLst>
                                            <p:cond delay="250"/>
                                          </p:stCondLst>
                                        </p:cTn>
                                        <p:tgtEl>
                                          <p:spTgt spid="14"/>
                                        </p:tgtEl>
                                        <p:attrNameLst>
                                          <p:attrName>r</p:attrName>
                                        </p:attrNameLst>
                                      </p:cBhvr>
                                    </p:animRot>
                                    <p:animRot by="1500000">
                                      <p:cBhvr>
                                        <p:cTn id="67" dur="125" fill="hold">
                                          <p:stCondLst>
                                            <p:cond delay="375"/>
                                          </p:stCondLst>
                                        </p:cTn>
                                        <p:tgtEl>
                                          <p:spTgt spid="14"/>
                                        </p:tgtEl>
                                        <p:attrNameLst>
                                          <p:attrName>r</p:attrName>
                                        </p:attrNameLst>
                                      </p:cBhvr>
                                    </p:animRot>
                                  </p:childTnLst>
                                </p:cTn>
                              </p:par>
                            </p:childTnLst>
                          </p:cTn>
                        </p:par>
                        <p:par>
                          <p:cTn id="68" fill="hold">
                            <p:stCondLst>
                              <p:cond delay="6100"/>
                            </p:stCondLst>
                            <p:childTnLst>
                              <p:par>
                                <p:cTn id="69" presetID="32" presetClass="emph" presetSubtype="0" repeatCount="2000" fill="hold" grpId="1" nodeType="afterEffect">
                                  <p:stCondLst>
                                    <p:cond delay="0"/>
                                  </p:stCondLst>
                                  <p:childTnLst>
                                    <p:animRot by="120000">
                                      <p:cBhvr>
                                        <p:cTn id="70" dur="100" fill="hold">
                                          <p:stCondLst>
                                            <p:cond delay="0"/>
                                          </p:stCondLst>
                                        </p:cTn>
                                        <p:tgtEl>
                                          <p:spTgt spid="22"/>
                                        </p:tgtEl>
                                        <p:attrNameLst>
                                          <p:attrName>r</p:attrName>
                                        </p:attrNameLst>
                                      </p:cBhvr>
                                    </p:animRot>
                                    <p:animRot by="-240000">
                                      <p:cBhvr>
                                        <p:cTn id="71" dur="200" fill="hold">
                                          <p:stCondLst>
                                            <p:cond delay="200"/>
                                          </p:stCondLst>
                                        </p:cTn>
                                        <p:tgtEl>
                                          <p:spTgt spid="22"/>
                                        </p:tgtEl>
                                        <p:attrNameLst>
                                          <p:attrName>r</p:attrName>
                                        </p:attrNameLst>
                                      </p:cBhvr>
                                    </p:animRot>
                                    <p:animRot by="240000">
                                      <p:cBhvr>
                                        <p:cTn id="72" dur="200" fill="hold">
                                          <p:stCondLst>
                                            <p:cond delay="400"/>
                                          </p:stCondLst>
                                        </p:cTn>
                                        <p:tgtEl>
                                          <p:spTgt spid="22"/>
                                        </p:tgtEl>
                                        <p:attrNameLst>
                                          <p:attrName>r</p:attrName>
                                        </p:attrNameLst>
                                      </p:cBhvr>
                                    </p:animRot>
                                    <p:animRot by="-240000">
                                      <p:cBhvr>
                                        <p:cTn id="73" dur="200" fill="hold">
                                          <p:stCondLst>
                                            <p:cond delay="600"/>
                                          </p:stCondLst>
                                        </p:cTn>
                                        <p:tgtEl>
                                          <p:spTgt spid="22"/>
                                        </p:tgtEl>
                                        <p:attrNameLst>
                                          <p:attrName>r</p:attrName>
                                        </p:attrNameLst>
                                      </p:cBhvr>
                                    </p:animRot>
                                    <p:animRot by="120000">
                                      <p:cBhvr>
                                        <p:cTn id="74" dur="200" fill="hold">
                                          <p:stCondLst>
                                            <p:cond delay="800"/>
                                          </p:stCondLst>
                                        </p:cTn>
                                        <p:tgtEl>
                                          <p:spTgt spid="22"/>
                                        </p:tgtEl>
                                        <p:attrNameLst>
                                          <p:attrName>r</p:attrName>
                                        </p:attrNameLst>
                                      </p:cBhvr>
                                    </p:animRot>
                                  </p:childTnLst>
                                </p:cTn>
                              </p:par>
                              <p:par>
                                <p:cTn id="75" presetID="32" presetClass="emph" presetSubtype="0" repeatCount="2000" fill="hold" grpId="1" nodeType="withEffect">
                                  <p:stCondLst>
                                    <p:cond delay="0"/>
                                  </p:stCondLst>
                                  <p:childTnLst>
                                    <p:animRot by="120000">
                                      <p:cBhvr>
                                        <p:cTn id="76" dur="100" fill="hold">
                                          <p:stCondLst>
                                            <p:cond delay="0"/>
                                          </p:stCondLst>
                                        </p:cTn>
                                        <p:tgtEl>
                                          <p:spTgt spid="24"/>
                                        </p:tgtEl>
                                        <p:attrNameLst>
                                          <p:attrName>r</p:attrName>
                                        </p:attrNameLst>
                                      </p:cBhvr>
                                    </p:animRot>
                                    <p:animRot by="-240000">
                                      <p:cBhvr>
                                        <p:cTn id="77" dur="200" fill="hold">
                                          <p:stCondLst>
                                            <p:cond delay="200"/>
                                          </p:stCondLst>
                                        </p:cTn>
                                        <p:tgtEl>
                                          <p:spTgt spid="24"/>
                                        </p:tgtEl>
                                        <p:attrNameLst>
                                          <p:attrName>r</p:attrName>
                                        </p:attrNameLst>
                                      </p:cBhvr>
                                    </p:animRot>
                                    <p:animRot by="240000">
                                      <p:cBhvr>
                                        <p:cTn id="78" dur="200" fill="hold">
                                          <p:stCondLst>
                                            <p:cond delay="400"/>
                                          </p:stCondLst>
                                        </p:cTn>
                                        <p:tgtEl>
                                          <p:spTgt spid="24"/>
                                        </p:tgtEl>
                                        <p:attrNameLst>
                                          <p:attrName>r</p:attrName>
                                        </p:attrNameLst>
                                      </p:cBhvr>
                                    </p:animRot>
                                    <p:animRot by="-240000">
                                      <p:cBhvr>
                                        <p:cTn id="79" dur="200" fill="hold">
                                          <p:stCondLst>
                                            <p:cond delay="600"/>
                                          </p:stCondLst>
                                        </p:cTn>
                                        <p:tgtEl>
                                          <p:spTgt spid="24"/>
                                        </p:tgtEl>
                                        <p:attrNameLst>
                                          <p:attrName>r</p:attrName>
                                        </p:attrNameLst>
                                      </p:cBhvr>
                                    </p:animRot>
                                    <p:animRot by="120000">
                                      <p:cBhvr>
                                        <p:cTn id="80" dur="200" fill="hold">
                                          <p:stCondLst>
                                            <p:cond delay="800"/>
                                          </p:stCondLst>
                                        </p:cTn>
                                        <p:tgtEl>
                                          <p:spTgt spid="24"/>
                                        </p:tgtEl>
                                        <p:attrNameLst>
                                          <p:attrName>r</p:attrName>
                                        </p:attrNameLst>
                                      </p:cBhvr>
                                    </p:animRot>
                                  </p:childTnLst>
                                </p:cTn>
                              </p:par>
                              <p:par>
                                <p:cTn id="81" presetID="32" presetClass="emph" presetSubtype="0" repeatCount="2000" fill="hold" grpId="1" nodeType="withEffect">
                                  <p:stCondLst>
                                    <p:cond delay="0"/>
                                  </p:stCondLst>
                                  <p:childTnLst>
                                    <p:animRot by="120000">
                                      <p:cBhvr>
                                        <p:cTn id="82" dur="100" fill="hold">
                                          <p:stCondLst>
                                            <p:cond delay="0"/>
                                          </p:stCondLst>
                                        </p:cTn>
                                        <p:tgtEl>
                                          <p:spTgt spid="25"/>
                                        </p:tgtEl>
                                        <p:attrNameLst>
                                          <p:attrName>r</p:attrName>
                                        </p:attrNameLst>
                                      </p:cBhvr>
                                    </p:animRot>
                                    <p:animRot by="-240000">
                                      <p:cBhvr>
                                        <p:cTn id="83" dur="200" fill="hold">
                                          <p:stCondLst>
                                            <p:cond delay="200"/>
                                          </p:stCondLst>
                                        </p:cTn>
                                        <p:tgtEl>
                                          <p:spTgt spid="25"/>
                                        </p:tgtEl>
                                        <p:attrNameLst>
                                          <p:attrName>r</p:attrName>
                                        </p:attrNameLst>
                                      </p:cBhvr>
                                    </p:animRot>
                                    <p:animRot by="240000">
                                      <p:cBhvr>
                                        <p:cTn id="84" dur="200" fill="hold">
                                          <p:stCondLst>
                                            <p:cond delay="400"/>
                                          </p:stCondLst>
                                        </p:cTn>
                                        <p:tgtEl>
                                          <p:spTgt spid="25"/>
                                        </p:tgtEl>
                                        <p:attrNameLst>
                                          <p:attrName>r</p:attrName>
                                        </p:attrNameLst>
                                      </p:cBhvr>
                                    </p:animRot>
                                    <p:animRot by="-240000">
                                      <p:cBhvr>
                                        <p:cTn id="85" dur="200" fill="hold">
                                          <p:stCondLst>
                                            <p:cond delay="600"/>
                                          </p:stCondLst>
                                        </p:cTn>
                                        <p:tgtEl>
                                          <p:spTgt spid="25"/>
                                        </p:tgtEl>
                                        <p:attrNameLst>
                                          <p:attrName>r</p:attrName>
                                        </p:attrNameLst>
                                      </p:cBhvr>
                                    </p:animRot>
                                    <p:animRot by="120000">
                                      <p:cBhvr>
                                        <p:cTn id="86" dur="200" fill="hold">
                                          <p:stCondLst>
                                            <p:cond delay="800"/>
                                          </p:stCondLst>
                                        </p:cTn>
                                        <p:tgtEl>
                                          <p:spTgt spid="25"/>
                                        </p:tgtEl>
                                        <p:attrNameLst>
                                          <p:attrName>r</p:attrName>
                                        </p:attrNameLst>
                                      </p:cBhvr>
                                    </p:animRot>
                                  </p:childTnLst>
                                </p:cTn>
                              </p:par>
                            </p:childTnLst>
                          </p:cTn>
                        </p:par>
                        <p:par>
                          <p:cTn id="87" fill="hold">
                            <p:stCondLst>
                              <p:cond delay="8100"/>
                            </p:stCondLst>
                            <p:childTnLst>
                              <p:par>
                                <p:cTn id="88" presetID="1" presetClass="exit" presetSubtype="0" fill="hold" grpId="0" nodeType="afterEffect">
                                  <p:stCondLst>
                                    <p:cond delay="1000"/>
                                  </p:stCondLst>
                                  <p:childTnLst>
                                    <p:set>
                                      <p:cBhvr>
                                        <p:cTn id="89" dur="1" fill="hold">
                                          <p:stCondLst>
                                            <p:cond delay="0"/>
                                          </p:stCondLst>
                                        </p:cTn>
                                        <p:tgtEl>
                                          <p:spTgt spid="31"/>
                                        </p:tgtEl>
                                        <p:attrNameLst>
                                          <p:attrName>style.visibility</p:attrName>
                                        </p:attrNameLst>
                                      </p:cBhvr>
                                      <p:to>
                                        <p:strVal val="hidden"/>
                                      </p:to>
                                    </p:set>
                                  </p:childTnLst>
                                </p:cTn>
                              </p:par>
                            </p:childTnLst>
                          </p:cTn>
                        </p:par>
                        <p:par>
                          <p:cTn id="90" fill="hold">
                            <p:stCondLst>
                              <p:cond delay="9100"/>
                            </p:stCondLst>
                            <p:childTnLst>
                              <p:par>
                                <p:cTn id="91" presetID="24" presetClass="emph" presetSubtype="0" fill="hold" grpId="0" nodeType="afterEffect">
                                  <p:stCondLst>
                                    <p:cond delay="0"/>
                                  </p:stCondLst>
                                  <p:childTnLst>
                                    <p:animClr clrSpc="hsl" dir="cw">
                                      <p:cBhvr override="childStyle">
                                        <p:cTn id="92" dur="500" fill="hold"/>
                                        <p:tgtEl>
                                          <p:spTgt spid="6"/>
                                        </p:tgtEl>
                                        <p:attrNameLst>
                                          <p:attrName>style.color</p:attrName>
                                        </p:attrNameLst>
                                      </p:cBhvr>
                                      <p:by>
                                        <p:hsl h="0" s="-12549" l="-25098"/>
                                      </p:by>
                                    </p:animClr>
                                    <p:animClr clrSpc="hsl" dir="cw">
                                      <p:cBhvr>
                                        <p:cTn id="93" dur="500" fill="hold"/>
                                        <p:tgtEl>
                                          <p:spTgt spid="6"/>
                                        </p:tgtEl>
                                        <p:attrNameLst>
                                          <p:attrName>fillcolor</p:attrName>
                                        </p:attrNameLst>
                                      </p:cBhvr>
                                      <p:by>
                                        <p:hsl h="0" s="-12549" l="-25098"/>
                                      </p:by>
                                    </p:animClr>
                                    <p:animClr clrSpc="hsl" dir="cw">
                                      <p:cBhvr>
                                        <p:cTn id="94" dur="500" fill="hold"/>
                                        <p:tgtEl>
                                          <p:spTgt spid="6"/>
                                        </p:tgtEl>
                                        <p:attrNameLst>
                                          <p:attrName>stroke.color</p:attrName>
                                        </p:attrNameLst>
                                      </p:cBhvr>
                                      <p:by>
                                        <p:hsl h="0" s="-12549" l="-25098"/>
                                      </p:by>
                                    </p:animClr>
                                    <p:set>
                                      <p:cBhvr>
                                        <p:cTn id="95" dur="500" fill="hold"/>
                                        <p:tgtEl>
                                          <p:spTgt spid="6"/>
                                        </p:tgtEl>
                                        <p:attrNameLst>
                                          <p:attrName>fill.type</p:attrName>
                                        </p:attrNameLst>
                                      </p:cBhvr>
                                      <p:to>
                                        <p:strVal val="solid"/>
                                      </p:to>
                                    </p:set>
                                  </p:childTnLst>
                                </p:cTn>
                              </p:par>
                            </p:childTnLst>
                          </p:cTn>
                        </p:par>
                        <p:par>
                          <p:cTn id="96" fill="hold">
                            <p:stCondLst>
                              <p:cond delay="9600"/>
                            </p:stCondLst>
                            <p:childTnLst>
                              <p:par>
                                <p:cTn id="97" presetID="1" presetClass="exit" presetSubtype="0" fill="hold" grpId="0" nodeType="afterEffect">
                                  <p:stCondLst>
                                    <p:cond delay="1500"/>
                                  </p:stCondLst>
                                  <p:childTnLst>
                                    <p:set>
                                      <p:cBhvr>
                                        <p:cTn id="98" dur="1" fill="hold">
                                          <p:stCondLst>
                                            <p:cond delay="0"/>
                                          </p:stCondLst>
                                        </p:cTn>
                                        <p:tgtEl>
                                          <p:spTgt spid="30"/>
                                        </p:tgtEl>
                                        <p:attrNameLst>
                                          <p:attrName>style.visibility</p:attrName>
                                        </p:attrNameLst>
                                      </p:cBhvr>
                                      <p:to>
                                        <p:strVal val="hidden"/>
                                      </p:to>
                                    </p:set>
                                  </p:childTnLst>
                                </p:cTn>
                              </p:par>
                            </p:childTnLst>
                          </p:cTn>
                        </p:par>
                        <p:par>
                          <p:cTn id="99" fill="hold">
                            <p:stCondLst>
                              <p:cond delay="11100"/>
                            </p:stCondLst>
                            <p:childTnLst>
                              <p:par>
                                <p:cTn id="100" presetID="24" presetClass="emph" presetSubtype="0" fill="hold" grpId="0" nodeType="afterEffect">
                                  <p:stCondLst>
                                    <p:cond delay="0"/>
                                  </p:stCondLst>
                                  <p:childTnLst>
                                    <p:animClr clrSpc="hsl" dir="cw">
                                      <p:cBhvr override="childStyle">
                                        <p:cTn id="101" dur="500" fill="hold"/>
                                        <p:tgtEl>
                                          <p:spTgt spid="19"/>
                                        </p:tgtEl>
                                        <p:attrNameLst>
                                          <p:attrName>style.color</p:attrName>
                                        </p:attrNameLst>
                                      </p:cBhvr>
                                      <p:by>
                                        <p:hsl h="0" s="-12549" l="-25098"/>
                                      </p:by>
                                    </p:animClr>
                                    <p:animClr clrSpc="hsl" dir="cw">
                                      <p:cBhvr>
                                        <p:cTn id="102" dur="500" fill="hold"/>
                                        <p:tgtEl>
                                          <p:spTgt spid="19"/>
                                        </p:tgtEl>
                                        <p:attrNameLst>
                                          <p:attrName>fillcolor</p:attrName>
                                        </p:attrNameLst>
                                      </p:cBhvr>
                                      <p:by>
                                        <p:hsl h="0" s="-12549" l="-25098"/>
                                      </p:by>
                                    </p:animClr>
                                    <p:animClr clrSpc="hsl" dir="cw">
                                      <p:cBhvr>
                                        <p:cTn id="103" dur="500" fill="hold"/>
                                        <p:tgtEl>
                                          <p:spTgt spid="19"/>
                                        </p:tgtEl>
                                        <p:attrNameLst>
                                          <p:attrName>stroke.color</p:attrName>
                                        </p:attrNameLst>
                                      </p:cBhvr>
                                      <p:by>
                                        <p:hsl h="0" s="-12549" l="-25098"/>
                                      </p:by>
                                    </p:animClr>
                                    <p:set>
                                      <p:cBhvr>
                                        <p:cTn id="104" dur="500" fill="hold"/>
                                        <p:tgtEl>
                                          <p:spTgt spid="19"/>
                                        </p:tgtEl>
                                        <p:attrNameLst>
                                          <p:attrName>fill.type</p:attrName>
                                        </p:attrNameLst>
                                      </p:cBhvr>
                                      <p:to>
                                        <p:strVal val="solid"/>
                                      </p:to>
                                    </p:set>
                                  </p:childTnLst>
                                </p:cTn>
                              </p:par>
                              <p:par>
                                <p:cTn id="105" presetID="24" presetClass="emph" presetSubtype="0" fill="hold" grpId="0" nodeType="withEffect">
                                  <p:stCondLst>
                                    <p:cond delay="0"/>
                                  </p:stCondLst>
                                  <p:childTnLst>
                                    <p:animClr clrSpc="hsl" dir="cw">
                                      <p:cBhvr override="childStyle">
                                        <p:cTn id="106" dur="500" fill="hold"/>
                                        <p:tgtEl>
                                          <p:spTgt spid="20"/>
                                        </p:tgtEl>
                                        <p:attrNameLst>
                                          <p:attrName>style.color</p:attrName>
                                        </p:attrNameLst>
                                      </p:cBhvr>
                                      <p:by>
                                        <p:hsl h="0" s="-12549" l="-25098"/>
                                      </p:by>
                                    </p:animClr>
                                    <p:animClr clrSpc="hsl" dir="cw">
                                      <p:cBhvr>
                                        <p:cTn id="107" dur="500" fill="hold"/>
                                        <p:tgtEl>
                                          <p:spTgt spid="20"/>
                                        </p:tgtEl>
                                        <p:attrNameLst>
                                          <p:attrName>fillcolor</p:attrName>
                                        </p:attrNameLst>
                                      </p:cBhvr>
                                      <p:by>
                                        <p:hsl h="0" s="-12549" l="-25098"/>
                                      </p:by>
                                    </p:animClr>
                                    <p:animClr clrSpc="hsl" dir="cw">
                                      <p:cBhvr>
                                        <p:cTn id="108" dur="500" fill="hold"/>
                                        <p:tgtEl>
                                          <p:spTgt spid="20"/>
                                        </p:tgtEl>
                                        <p:attrNameLst>
                                          <p:attrName>stroke.color</p:attrName>
                                        </p:attrNameLst>
                                      </p:cBhvr>
                                      <p:by>
                                        <p:hsl h="0" s="-12549" l="-25098"/>
                                      </p:by>
                                    </p:animClr>
                                    <p:set>
                                      <p:cBhvr>
                                        <p:cTn id="109" dur="500" fill="hold"/>
                                        <p:tgtEl>
                                          <p:spTgt spid="20"/>
                                        </p:tgtEl>
                                        <p:attrNameLst>
                                          <p:attrName>fill.type</p:attrName>
                                        </p:attrNameLst>
                                      </p:cBhvr>
                                      <p:to>
                                        <p:strVal val="solid"/>
                                      </p:to>
                                    </p:set>
                                  </p:childTnLst>
                                </p:cTn>
                              </p:par>
                            </p:childTnLst>
                          </p:cTn>
                        </p:par>
                        <p:par>
                          <p:cTn id="110" fill="hold">
                            <p:stCondLst>
                              <p:cond delay="11600"/>
                            </p:stCondLst>
                            <p:childTnLst>
                              <p:par>
                                <p:cTn id="111" presetID="1" presetClass="exit" presetSubtype="0" fill="hold" grpId="0" nodeType="afterEffect">
                                  <p:stCondLst>
                                    <p:cond delay="1500"/>
                                  </p:stCondLst>
                                  <p:childTnLst>
                                    <p:set>
                                      <p:cBhvr>
                                        <p:cTn id="112" dur="1" fill="hold">
                                          <p:stCondLst>
                                            <p:cond delay="0"/>
                                          </p:stCondLst>
                                        </p:cTn>
                                        <p:tgtEl>
                                          <p:spTgt spid="29"/>
                                        </p:tgtEl>
                                        <p:attrNameLst>
                                          <p:attrName>style.visibility</p:attrName>
                                        </p:attrNameLst>
                                      </p:cBhvr>
                                      <p:to>
                                        <p:strVal val="hidden"/>
                                      </p:to>
                                    </p:set>
                                  </p:childTnLst>
                                </p:cTn>
                              </p:par>
                            </p:childTnLst>
                          </p:cTn>
                        </p:par>
                        <p:par>
                          <p:cTn id="113" fill="hold">
                            <p:stCondLst>
                              <p:cond delay="13100"/>
                            </p:stCondLst>
                            <p:childTnLst>
                              <p:par>
                                <p:cTn id="114" presetID="24" presetClass="emph" presetSubtype="0" fill="hold" grpId="0" nodeType="afterEffect">
                                  <p:stCondLst>
                                    <p:cond delay="0"/>
                                  </p:stCondLst>
                                  <p:childTnLst>
                                    <p:animClr clrSpc="hsl" dir="cw">
                                      <p:cBhvr override="childStyle">
                                        <p:cTn id="115" dur="500" fill="hold"/>
                                        <p:tgtEl>
                                          <p:spTgt spid="7"/>
                                        </p:tgtEl>
                                        <p:attrNameLst>
                                          <p:attrName>style.color</p:attrName>
                                        </p:attrNameLst>
                                      </p:cBhvr>
                                      <p:by>
                                        <p:hsl h="0" s="-12549" l="-25098"/>
                                      </p:by>
                                    </p:animClr>
                                    <p:animClr clrSpc="hsl" dir="cw">
                                      <p:cBhvr>
                                        <p:cTn id="116" dur="500" fill="hold"/>
                                        <p:tgtEl>
                                          <p:spTgt spid="7"/>
                                        </p:tgtEl>
                                        <p:attrNameLst>
                                          <p:attrName>fillcolor</p:attrName>
                                        </p:attrNameLst>
                                      </p:cBhvr>
                                      <p:by>
                                        <p:hsl h="0" s="-12549" l="-25098"/>
                                      </p:by>
                                    </p:animClr>
                                    <p:animClr clrSpc="hsl" dir="cw">
                                      <p:cBhvr>
                                        <p:cTn id="117" dur="500" fill="hold"/>
                                        <p:tgtEl>
                                          <p:spTgt spid="7"/>
                                        </p:tgtEl>
                                        <p:attrNameLst>
                                          <p:attrName>stroke.color</p:attrName>
                                        </p:attrNameLst>
                                      </p:cBhvr>
                                      <p:by>
                                        <p:hsl h="0" s="-12549" l="-25098"/>
                                      </p:by>
                                    </p:animClr>
                                    <p:set>
                                      <p:cBhvr>
                                        <p:cTn id="118" dur="500" fill="hold"/>
                                        <p:tgtEl>
                                          <p:spTgt spid="7"/>
                                        </p:tgtEl>
                                        <p:attrNameLst>
                                          <p:attrName>fill.type</p:attrName>
                                        </p:attrNameLst>
                                      </p:cBhvr>
                                      <p:to>
                                        <p:strVal val="solid"/>
                                      </p:to>
                                    </p:set>
                                  </p:childTnLst>
                                </p:cTn>
                              </p:par>
                              <p:par>
                                <p:cTn id="119" presetID="24" presetClass="emph" presetSubtype="0" fill="hold" grpId="0" nodeType="withEffect">
                                  <p:stCondLst>
                                    <p:cond delay="0"/>
                                  </p:stCondLst>
                                  <p:childTnLst>
                                    <p:animClr clrSpc="hsl" dir="cw">
                                      <p:cBhvr override="childStyle">
                                        <p:cTn id="120" dur="500" fill="hold"/>
                                        <p:tgtEl>
                                          <p:spTgt spid="21"/>
                                        </p:tgtEl>
                                        <p:attrNameLst>
                                          <p:attrName>style.color</p:attrName>
                                        </p:attrNameLst>
                                      </p:cBhvr>
                                      <p:by>
                                        <p:hsl h="0" s="-12549" l="-25098"/>
                                      </p:by>
                                    </p:animClr>
                                    <p:animClr clrSpc="hsl" dir="cw">
                                      <p:cBhvr>
                                        <p:cTn id="121" dur="500" fill="hold"/>
                                        <p:tgtEl>
                                          <p:spTgt spid="21"/>
                                        </p:tgtEl>
                                        <p:attrNameLst>
                                          <p:attrName>fillcolor</p:attrName>
                                        </p:attrNameLst>
                                      </p:cBhvr>
                                      <p:by>
                                        <p:hsl h="0" s="-12549" l="-25098"/>
                                      </p:by>
                                    </p:animClr>
                                    <p:animClr clrSpc="hsl" dir="cw">
                                      <p:cBhvr>
                                        <p:cTn id="122" dur="500" fill="hold"/>
                                        <p:tgtEl>
                                          <p:spTgt spid="21"/>
                                        </p:tgtEl>
                                        <p:attrNameLst>
                                          <p:attrName>stroke.color</p:attrName>
                                        </p:attrNameLst>
                                      </p:cBhvr>
                                      <p:by>
                                        <p:hsl h="0" s="-12549" l="-25098"/>
                                      </p:by>
                                    </p:animClr>
                                    <p:set>
                                      <p:cBhvr>
                                        <p:cTn id="123" dur="500" fill="hold"/>
                                        <p:tgtEl>
                                          <p:spTgt spid="21"/>
                                        </p:tgtEl>
                                        <p:attrNameLst>
                                          <p:attrName>fill.type</p:attrName>
                                        </p:attrNameLst>
                                      </p:cBhvr>
                                      <p:to>
                                        <p:strVal val="solid"/>
                                      </p:to>
                                    </p:set>
                                  </p:childTnLst>
                                </p:cTn>
                              </p:par>
                              <p:par>
                                <p:cTn id="124" presetID="24" presetClass="emph" presetSubtype="0" fill="hold" grpId="0" nodeType="withEffect">
                                  <p:stCondLst>
                                    <p:cond delay="0"/>
                                  </p:stCondLst>
                                  <p:childTnLst>
                                    <p:animClr clrSpc="hsl" dir="cw">
                                      <p:cBhvr override="childStyle">
                                        <p:cTn id="125" dur="500" fill="hold"/>
                                        <p:tgtEl>
                                          <p:spTgt spid="23"/>
                                        </p:tgtEl>
                                        <p:attrNameLst>
                                          <p:attrName>style.color</p:attrName>
                                        </p:attrNameLst>
                                      </p:cBhvr>
                                      <p:by>
                                        <p:hsl h="0" s="-12549" l="-25098"/>
                                      </p:by>
                                    </p:animClr>
                                    <p:animClr clrSpc="hsl" dir="cw">
                                      <p:cBhvr>
                                        <p:cTn id="126" dur="500" fill="hold"/>
                                        <p:tgtEl>
                                          <p:spTgt spid="23"/>
                                        </p:tgtEl>
                                        <p:attrNameLst>
                                          <p:attrName>fillcolor</p:attrName>
                                        </p:attrNameLst>
                                      </p:cBhvr>
                                      <p:by>
                                        <p:hsl h="0" s="-12549" l="-25098"/>
                                      </p:by>
                                    </p:animClr>
                                    <p:animClr clrSpc="hsl" dir="cw">
                                      <p:cBhvr>
                                        <p:cTn id="127" dur="500" fill="hold"/>
                                        <p:tgtEl>
                                          <p:spTgt spid="23"/>
                                        </p:tgtEl>
                                        <p:attrNameLst>
                                          <p:attrName>stroke.color</p:attrName>
                                        </p:attrNameLst>
                                      </p:cBhvr>
                                      <p:by>
                                        <p:hsl h="0" s="-12549" l="-25098"/>
                                      </p:by>
                                    </p:animClr>
                                    <p:set>
                                      <p:cBhvr>
                                        <p:cTn id="128" dur="500" fill="hold"/>
                                        <p:tgtEl>
                                          <p:spTgt spid="23"/>
                                        </p:tgtEl>
                                        <p:attrNameLst>
                                          <p:attrName>fill.type</p:attrName>
                                        </p:attrNameLst>
                                      </p:cBhvr>
                                      <p:to>
                                        <p:strVal val="solid"/>
                                      </p:to>
                                    </p:set>
                                  </p:childTnLst>
                                </p:cTn>
                              </p:par>
                            </p:childTnLst>
                          </p:cTn>
                        </p:par>
                        <p:par>
                          <p:cTn id="129" fill="hold">
                            <p:stCondLst>
                              <p:cond delay="13600"/>
                            </p:stCondLst>
                            <p:childTnLst>
                              <p:par>
                                <p:cTn id="130" presetID="24" presetClass="emph" presetSubtype="0" fill="hold" grpId="0" nodeType="afterEffect">
                                  <p:stCondLst>
                                    <p:cond delay="500"/>
                                  </p:stCondLst>
                                  <p:childTnLst>
                                    <p:animClr clrSpc="hsl" dir="cw">
                                      <p:cBhvr override="childStyle">
                                        <p:cTn id="131" dur="500" fill="hold"/>
                                        <p:tgtEl>
                                          <p:spTgt spid="22"/>
                                        </p:tgtEl>
                                        <p:attrNameLst>
                                          <p:attrName>style.color</p:attrName>
                                        </p:attrNameLst>
                                      </p:cBhvr>
                                      <p:by>
                                        <p:hsl h="0" s="-12549" l="-25098"/>
                                      </p:by>
                                    </p:animClr>
                                    <p:animClr clrSpc="hsl" dir="cw">
                                      <p:cBhvr>
                                        <p:cTn id="132" dur="500" fill="hold"/>
                                        <p:tgtEl>
                                          <p:spTgt spid="22"/>
                                        </p:tgtEl>
                                        <p:attrNameLst>
                                          <p:attrName>fillcolor</p:attrName>
                                        </p:attrNameLst>
                                      </p:cBhvr>
                                      <p:by>
                                        <p:hsl h="0" s="-12549" l="-25098"/>
                                      </p:by>
                                    </p:animClr>
                                    <p:animClr clrSpc="hsl" dir="cw">
                                      <p:cBhvr>
                                        <p:cTn id="133" dur="500" fill="hold"/>
                                        <p:tgtEl>
                                          <p:spTgt spid="22"/>
                                        </p:tgtEl>
                                        <p:attrNameLst>
                                          <p:attrName>stroke.color</p:attrName>
                                        </p:attrNameLst>
                                      </p:cBhvr>
                                      <p:by>
                                        <p:hsl h="0" s="-12549" l="-25098"/>
                                      </p:by>
                                    </p:animClr>
                                    <p:set>
                                      <p:cBhvr>
                                        <p:cTn id="134" dur="500" fill="hold"/>
                                        <p:tgtEl>
                                          <p:spTgt spid="22"/>
                                        </p:tgtEl>
                                        <p:attrNameLst>
                                          <p:attrName>fill.type</p:attrName>
                                        </p:attrNameLst>
                                      </p:cBhvr>
                                      <p:to>
                                        <p:strVal val="solid"/>
                                      </p:to>
                                    </p:set>
                                  </p:childTnLst>
                                </p:cTn>
                              </p:par>
                              <p:par>
                                <p:cTn id="135" presetID="24" presetClass="emph" presetSubtype="0" fill="hold" grpId="0" nodeType="withEffect">
                                  <p:stCondLst>
                                    <p:cond delay="500"/>
                                  </p:stCondLst>
                                  <p:childTnLst>
                                    <p:animClr clrSpc="hsl" dir="cw">
                                      <p:cBhvr override="childStyle">
                                        <p:cTn id="136" dur="500" fill="hold"/>
                                        <p:tgtEl>
                                          <p:spTgt spid="24"/>
                                        </p:tgtEl>
                                        <p:attrNameLst>
                                          <p:attrName>style.color</p:attrName>
                                        </p:attrNameLst>
                                      </p:cBhvr>
                                      <p:by>
                                        <p:hsl h="0" s="-12549" l="-25098"/>
                                      </p:by>
                                    </p:animClr>
                                    <p:animClr clrSpc="hsl" dir="cw">
                                      <p:cBhvr>
                                        <p:cTn id="137" dur="500" fill="hold"/>
                                        <p:tgtEl>
                                          <p:spTgt spid="24"/>
                                        </p:tgtEl>
                                        <p:attrNameLst>
                                          <p:attrName>fillcolor</p:attrName>
                                        </p:attrNameLst>
                                      </p:cBhvr>
                                      <p:by>
                                        <p:hsl h="0" s="-12549" l="-25098"/>
                                      </p:by>
                                    </p:animClr>
                                    <p:animClr clrSpc="hsl" dir="cw">
                                      <p:cBhvr>
                                        <p:cTn id="138" dur="500" fill="hold"/>
                                        <p:tgtEl>
                                          <p:spTgt spid="24"/>
                                        </p:tgtEl>
                                        <p:attrNameLst>
                                          <p:attrName>stroke.color</p:attrName>
                                        </p:attrNameLst>
                                      </p:cBhvr>
                                      <p:by>
                                        <p:hsl h="0" s="-12549" l="-25098"/>
                                      </p:by>
                                    </p:animClr>
                                    <p:set>
                                      <p:cBhvr>
                                        <p:cTn id="139" dur="500" fill="hold"/>
                                        <p:tgtEl>
                                          <p:spTgt spid="24"/>
                                        </p:tgtEl>
                                        <p:attrNameLst>
                                          <p:attrName>fill.type</p:attrName>
                                        </p:attrNameLst>
                                      </p:cBhvr>
                                      <p:to>
                                        <p:strVal val="solid"/>
                                      </p:to>
                                    </p:set>
                                  </p:childTnLst>
                                </p:cTn>
                              </p:par>
                            </p:childTnLst>
                          </p:cTn>
                        </p:par>
                        <p:par>
                          <p:cTn id="140" fill="hold">
                            <p:stCondLst>
                              <p:cond delay="14600"/>
                            </p:stCondLst>
                            <p:childTnLst>
                              <p:par>
                                <p:cTn id="141" presetID="1" presetClass="exit" presetSubtype="0" fill="hold" grpId="0" nodeType="afterEffect">
                                  <p:stCondLst>
                                    <p:cond delay="1500"/>
                                  </p:stCondLst>
                                  <p:childTnLst>
                                    <p:set>
                                      <p:cBhvr>
                                        <p:cTn id="142" dur="1" fill="hold">
                                          <p:stCondLst>
                                            <p:cond delay="0"/>
                                          </p:stCondLst>
                                        </p:cTn>
                                        <p:tgtEl>
                                          <p:spTgt spid="26"/>
                                        </p:tgtEl>
                                        <p:attrNameLst>
                                          <p:attrName>style.visibility</p:attrName>
                                        </p:attrNameLst>
                                      </p:cBhvr>
                                      <p:to>
                                        <p:strVal val="hidden"/>
                                      </p:to>
                                    </p:set>
                                  </p:childTnLst>
                                </p:cTn>
                              </p:par>
                            </p:childTnLst>
                          </p:cTn>
                        </p:par>
                        <p:par>
                          <p:cTn id="143" fill="hold">
                            <p:stCondLst>
                              <p:cond delay="16100"/>
                            </p:stCondLst>
                            <p:childTnLst>
                              <p:par>
                                <p:cTn id="144" presetID="24" presetClass="emph" presetSubtype="0" fill="hold" grpId="0" nodeType="afterEffect">
                                  <p:stCondLst>
                                    <p:cond delay="0"/>
                                  </p:stCondLst>
                                  <p:childTnLst>
                                    <p:animClr clrSpc="hsl" dir="cw">
                                      <p:cBhvr override="childStyle">
                                        <p:cTn id="145" dur="500" fill="hold"/>
                                        <p:tgtEl>
                                          <p:spTgt spid="25"/>
                                        </p:tgtEl>
                                        <p:attrNameLst>
                                          <p:attrName>style.color</p:attrName>
                                        </p:attrNameLst>
                                      </p:cBhvr>
                                      <p:by>
                                        <p:hsl h="0" s="-12549" l="-25098"/>
                                      </p:by>
                                    </p:animClr>
                                    <p:animClr clrSpc="hsl" dir="cw">
                                      <p:cBhvr>
                                        <p:cTn id="146" dur="500" fill="hold"/>
                                        <p:tgtEl>
                                          <p:spTgt spid="25"/>
                                        </p:tgtEl>
                                        <p:attrNameLst>
                                          <p:attrName>fillcolor</p:attrName>
                                        </p:attrNameLst>
                                      </p:cBhvr>
                                      <p:by>
                                        <p:hsl h="0" s="-12549" l="-25098"/>
                                      </p:by>
                                    </p:animClr>
                                    <p:animClr clrSpc="hsl" dir="cw">
                                      <p:cBhvr>
                                        <p:cTn id="147" dur="500" fill="hold"/>
                                        <p:tgtEl>
                                          <p:spTgt spid="25"/>
                                        </p:tgtEl>
                                        <p:attrNameLst>
                                          <p:attrName>stroke.color</p:attrName>
                                        </p:attrNameLst>
                                      </p:cBhvr>
                                      <p:by>
                                        <p:hsl h="0" s="-12549" l="-25098"/>
                                      </p:by>
                                    </p:animClr>
                                    <p:set>
                                      <p:cBhvr>
                                        <p:cTn id="148" dur="500" fill="hold"/>
                                        <p:tgtEl>
                                          <p:spTgt spid="25"/>
                                        </p:tgtEl>
                                        <p:attrNameLst>
                                          <p:attrName>fill.type</p:attrName>
                                        </p:attrNameLst>
                                      </p:cBhvr>
                                      <p:to>
                                        <p:strVal val="solid"/>
                                      </p:to>
                                    </p:set>
                                  </p:childTnLst>
                                </p:cTn>
                              </p:par>
                            </p:childTnLst>
                          </p:cTn>
                        </p:par>
                        <p:par>
                          <p:cTn id="149" fill="hold">
                            <p:stCondLst>
                              <p:cond delay="16600"/>
                            </p:stCondLst>
                            <p:childTnLst>
                              <p:par>
                                <p:cTn id="150" presetID="1" presetClass="entr" presetSubtype="0" fill="hold" grpId="0" nodeType="afterEffect">
                                  <p:stCondLst>
                                    <p:cond delay="0"/>
                                  </p:stCondLst>
                                  <p:childTnLst>
                                    <p:set>
                                      <p:cBhvr>
                                        <p:cTn id="151" dur="1" fill="hold">
                                          <p:stCondLst>
                                            <p:cond delay="0"/>
                                          </p:stCondLst>
                                        </p:cTn>
                                        <p:tgtEl>
                                          <p:spTgt spid="28"/>
                                        </p:tgtEl>
                                        <p:attrNameLst>
                                          <p:attrName>style.visibility</p:attrName>
                                        </p:attrNameLst>
                                      </p:cBhvr>
                                      <p:to>
                                        <p:strVal val="visible"/>
                                      </p:to>
                                    </p:set>
                                  </p:childTnLst>
                                </p:cTn>
                              </p:par>
                            </p:childTnLst>
                          </p:cTn>
                        </p:par>
                      </p:childTnLst>
                    </p:cTn>
                  </p:par>
                </p:childTnLst>
              </p:cTn>
              <p:nextCondLst>
                <p:cond evt="onClick" delay="0">
                  <p:tgtEl>
                    <p:spTgt spid="18"/>
                  </p:tgtEl>
                </p:cond>
              </p:nextCondLst>
            </p:seq>
          </p:childTnLst>
        </p:cTn>
      </p:par>
    </p:tnLst>
    <p:bldLst>
      <p:bldP spid="6" grpId="0" animBg="1"/>
      <p:bldP spid="6" grpId="1" animBg="1"/>
      <p:bldP spid="7" grpId="0" animBg="1"/>
      <p:bldP spid="8" grpId="0"/>
      <p:bldP spid="9" grpId="0"/>
      <p:bldP spid="10" grpId="0"/>
      <p:bldP spid="11" grpId="0"/>
      <p:bldP spid="12" grpId="0"/>
      <p:bldP spid="13" grpId="0"/>
      <p:bldP spid="14" grpId="0"/>
      <p:bldP spid="15" grpId="0"/>
      <p:bldP spid="18" grpId="0" animBg="1"/>
      <p:bldP spid="19" grpId="0" animBg="1"/>
      <p:bldP spid="19" grpId="1" animBg="1"/>
      <p:bldP spid="20" grpId="0" animBg="1"/>
      <p:bldP spid="20" grpId="1" animBg="1"/>
      <p:bldP spid="21" grpId="0" animBg="1"/>
      <p:bldP spid="22" grpId="0" animBg="1"/>
      <p:bldP spid="22" grpId="1" animBg="1"/>
      <p:bldP spid="23" grpId="0" animBg="1"/>
      <p:bldP spid="24" grpId="0" animBg="1"/>
      <p:bldP spid="24" grpId="1" animBg="1"/>
      <p:bldP spid="25" grpId="0" animBg="1"/>
      <p:bldP spid="25" grpId="1" animBg="1"/>
      <p:bldP spid="26" grpId="0" animBg="1"/>
      <p:bldP spid="26" grpId="1" animBg="1"/>
      <p:bldP spid="28" grpId="0" animBg="1"/>
      <p:bldP spid="28" grpId="1" animBg="1"/>
      <p:bldP spid="29" grpId="0" animBg="1"/>
      <p:bldP spid="30" grpId="0" animBg="1"/>
      <p:bldP spid="31" grpId="0" animBg="1"/>
      <p:bldP spid="32" grpId="0" animBg="1"/>
      <p:bldP spid="33" grpId="0" animBg="1"/>
      <p:bldP spid="34" grpId="0"/>
      <p:bldP spid="34" grpId="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78CD5EEA548FA42A79E02DE2A5D37FC" ma:contentTypeVersion="16" ma:contentTypeDescription="Create a new document." ma:contentTypeScope="" ma:versionID="8424bd202f16338cb98a367918685e30">
  <xsd:schema xmlns:xsd="http://www.w3.org/2001/XMLSchema" xmlns:xs="http://www.w3.org/2001/XMLSchema" xmlns:p="http://schemas.microsoft.com/office/2006/metadata/properties" xmlns:ns2="6ded5182-507a-430e-922d-50a9575e5a4a" xmlns:ns3="88f9c89a-407a-49b7-9ca1-7578c3d06dfc" targetNamespace="http://schemas.microsoft.com/office/2006/metadata/properties" ma:root="true" ma:fieldsID="79e071699b62315af1784d66c44ff3de" ns2:_="" ns3:_="">
    <xsd:import namespace="6ded5182-507a-430e-922d-50a9575e5a4a"/>
    <xsd:import namespace="88f9c89a-407a-49b7-9ca1-7578c3d06dfc"/>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MediaServiceAutoKeyPoints" minOccurs="0"/>
                <xsd:element ref="ns2:MediaServiceKeyPoints"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Location"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ded5182-507a-430e-922d-50a9575e5a4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Length (seconds)" ma:internalName="MediaLengthInSeconds" ma:readOnly="true">
      <xsd:simpleType>
        <xsd:restriction base="dms:Unknown"/>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57c8dee8-8c22-4243-a021-e169b2d8d256"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88f9c89a-407a-49b7-9ca1-7578c3d06dfc"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91d29111-9521-4e7f-9445-78934f361fc7}" ma:internalName="TaxCatchAll" ma:showField="CatchAllData" ma:web="88f9c89a-407a-49b7-9ca1-7578c3d06df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88f9c89a-407a-49b7-9ca1-7578c3d06dfc" xsi:nil="true"/>
    <lcf76f155ced4ddcb4097134ff3c332f xmlns="6ded5182-507a-430e-922d-50a9575e5a4a">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9CC1BF7A-F9A7-49CE-8476-9AC19AA62D3B}"/>
</file>

<file path=customXml/itemProps2.xml><?xml version="1.0" encoding="utf-8"?>
<ds:datastoreItem xmlns:ds="http://schemas.openxmlformats.org/officeDocument/2006/customXml" ds:itemID="{9ACAEFBA-801A-4664-B120-8A2690B5ADDB}"/>
</file>

<file path=customXml/itemProps3.xml><?xml version="1.0" encoding="utf-8"?>
<ds:datastoreItem xmlns:ds="http://schemas.openxmlformats.org/officeDocument/2006/customXml" ds:itemID="{ABA77573-405E-4515-8A56-EB5D0113DCDA}"/>
</file>

<file path=docProps/app.xml><?xml version="1.0" encoding="utf-8"?>
<Properties xmlns="http://schemas.openxmlformats.org/officeDocument/2006/extended-properties" xmlns:vt="http://schemas.openxmlformats.org/officeDocument/2006/docPropsVTypes">
  <TotalTime>0</TotalTime>
  <Words>1713</Words>
  <Application>Microsoft Office PowerPoint</Application>
  <PresentationFormat>Widescreen</PresentationFormat>
  <Paragraphs>177</Paragraphs>
  <Slides>15</Slides>
  <Notes>8</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15</vt:i4>
      </vt:variant>
    </vt:vector>
  </HeadingPairs>
  <TitlesOfParts>
    <vt:vector size="25" baseType="lpstr">
      <vt:lpstr>Lato</vt:lpstr>
      <vt:lpstr>Arial</vt:lpstr>
      <vt:lpstr>League Spartan</vt:lpstr>
      <vt:lpstr>Open Sans Extrabold</vt:lpstr>
      <vt:lpstr>Segoe Script</vt:lpstr>
      <vt:lpstr>Calibri</vt:lpstr>
      <vt:lpstr>Gill Sans MT</vt:lpstr>
      <vt:lpstr>Calibri Light</vt:lpstr>
      <vt:lpstr>Open Sans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PSHE Association©</dc:creator>
  <cp:lastModifiedBy>Sam Harvey</cp:lastModifiedBy>
  <cp:revision>891</cp:revision>
  <dcterms:created xsi:type="dcterms:W3CDTF">2018-11-29T11:01:12Z</dcterms:created>
  <dcterms:modified xsi:type="dcterms:W3CDTF">2021-02-23T11:57:09Z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0x010100078CD5EEA548FA42A79E02DE2A5D37FC</vt:lpwstr>
  </property>
  <property fmtid="{D5CDD505-2E9C-101B-9397-08002B2CF9AE}" pid="3" name="Order">
    <vt:r8>226800</vt:r8>
  </property>
</Properties>
</file>