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324" r:id="rId3"/>
    <p:sldId id="257" r:id="rId4"/>
    <p:sldId id="258" r:id="rId5"/>
    <p:sldId id="325" r:id="rId6"/>
    <p:sldId id="329" r:id="rId7"/>
    <p:sldId id="326" r:id="rId8"/>
    <p:sldId id="327" r:id="rId9"/>
    <p:sldId id="328" r:id="rId10"/>
    <p:sldId id="338" r:id="rId11"/>
    <p:sldId id="339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03" r:id="rId20"/>
    <p:sldId id="323" r:id="rId21"/>
    <p:sldId id="340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League Spartan" panose="00000800000000000000" pitchFamily="50" charset="0"/>
      <p:bold r:id="rId38"/>
    </p:embeddedFont>
    <p:embeddedFont>
      <p:font typeface="Open Sans Light" panose="020B030603050402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34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3" name="Sally Martin" initials="SM" lastIdx="46" clrIdx="2">
    <p:extLst>
      <p:ext uri="{19B8F6BF-5375-455C-9EA6-DF929625EA0E}">
        <p15:presenceInfo xmlns:p15="http://schemas.microsoft.com/office/powerpoint/2012/main" userId="S-1-5-21-1285066173-1815393381-3561576999-2621" providerId="AD"/>
      </p:ext>
    </p:extLst>
  </p:cmAuthor>
  <p:cmAuthor id="4" name="Jenny Barksfield" initials="JB" lastIdx="11" clrIdx="3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6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5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0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63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8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54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1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74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763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865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67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3BE87-B34F-4E72-B6F5-93D68A3362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09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88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5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0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3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85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34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63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5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85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pshe-association.org.uk/guide-parents-and-carers-educating-children-home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80420" y="-134575"/>
            <a:ext cx="77277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KS1 H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ealth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wellbeing:</a:t>
            </a:r>
            <a:r>
              <a:rPr kumimoji="0" lang="en-GB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  <a:r>
              <a:rPr lang="en-GB" sz="32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eeping</a:t>
            </a: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7808120" y="5049489"/>
            <a:ext cx="3783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 </a:t>
            </a:r>
          </a:p>
          <a:p>
            <a:pPr algn="ctr"/>
            <a:r>
              <a:rPr lang="pt-BR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(or press ‘F5’).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1" t="-1" r="2490" b="822"/>
          <a:stretch/>
        </p:blipFill>
        <p:spPr>
          <a:xfrm>
            <a:off x="6790087" y="4933546"/>
            <a:ext cx="1018033" cy="13186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A7355-0D69-4294-B327-252961D53A74}"/>
              </a:ext>
            </a:extLst>
          </p:cNvPr>
          <p:cNvSpPr txBox="1"/>
          <p:nvPr/>
        </p:nvSpPr>
        <p:spPr>
          <a:xfrm>
            <a:off x="163234" y="1591284"/>
            <a:ext cx="641951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  <a:defRPr/>
            </a:pPr>
            <a:r>
              <a:rPr lang="en-GB" sz="5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</a:t>
            </a: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</p:txBody>
      </p:sp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959" y="2125216"/>
            <a:ext cx="3578582" cy="2394920"/>
          </a:xfrm>
          <a:prstGeom prst="rect">
            <a:avLst/>
          </a:prstGeom>
          <a:ln w="19050">
            <a:solidFill>
              <a:srgbClr val="95519E"/>
            </a:solidFill>
          </a:ln>
        </p:spPr>
      </p:pic>
      <p:sp>
        <p:nvSpPr>
          <p:cNvPr id="14" name="Cloud Callout 13"/>
          <p:cNvSpPr/>
          <p:nvPr/>
        </p:nvSpPr>
        <p:spPr>
          <a:xfrm>
            <a:off x="8379821" y="361388"/>
            <a:ext cx="3375576" cy="2138737"/>
          </a:xfrm>
          <a:prstGeom prst="cloudCallout">
            <a:avLst>
              <a:gd name="adj1" fmla="val -9084"/>
              <a:gd name="adj2" fmla="val 14846"/>
            </a:avLst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9812" y="755497"/>
            <a:ext cx="289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Parents: read our helpful guidance before you start.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7719268" y="5728622"/>
            <a:ext cx="796930" cy="828395"/>
          </a:xfrm>
          <a:prstGeom prst="rect">
            <a:avLst/>
          </a:prstGeom>
        </p:spPr>
      </p:pic>
      <p:pic>
        <p:nvPicPr>
          <p:cNvPr id="18" name="Picture 2" descr="Sign, Caution, Warning, Danger, Safe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48" y="4668477"/>
            <a:ext cx="1655845" cy="14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721ABB-BF0B-4042-9CD7-7255096B6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02" y="3716019"/>
            <a:ext cx="1365329" cy="2907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A1E71-5301-47EF-AF81-2429546EC5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03" y="5151656"/>
            <a:ext cx="766291" cy="766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96A3E3-4C92-47D9-B18D-A2C504F8782E}"/>
              </a:ext>
            </a:extLst>
          </p:cNvPr>
          <p:cNvSpPr/>
          <p:nvPr/>
        </p:nvSpPr>
        <p:spPr>
          <a:xfrm>
            <a:off x="368435" y="2199930"/>
            <a:ext cx="6009114" cy="81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200"/>
              </a:lnSpc>
              <a:defRPr/>
            </a:pPr>
            <a:r>
              <a:rPr lang="en-GB" sz="48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products</a:t>
            </a:r>
          </a:p>
        </p:txBody>
      </p:sp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452" y="367629"/>
            <a:ext cx="11213854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Keeping safe at home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187" y="3189698"/>
            <a:ext cx="339002" cy="5169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94908" y="1475700"/>
            <a:ext cx="7799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all products have labels or symbols, so we must be careful when using different things in the home.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907" y="3189698"/>
            <a:ext cx="7799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Most products have written instructions explaining how to use them safely.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906" y="4619245"/>
            <a:ext cx="779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 things are for adult use only.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6D018-1BB7-4BB8-9533-D019F0DE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03" y="1440469"/>
            <a:ext cx="4770264" cy="51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240" y="387364"/>
            <a:ext cx="11213854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187" y="3189698"/>
            <a:ext cx="339002" cy="5169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50839" y="2525363"/>
            <a:ext cx="867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Children should not use medicines or cleaning products without asking an adult first.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840" y="3666751"/>
            <a:ext cx="8295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a substance might be harmful to bodies, it should be stored away from children’s reach.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40" y="4808139"/>
            <a:ext cx="8295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Adults should wear gloves when handling some household substances to protect their skin.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840" y="1301610"/>
            <a:ext cx="8295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Never put something in your mouth or onto your skin if you do not know what it is. </a:t>
            </a:r>
          </a:p>
        </p:txBody>
      </p:sp>
      <p:pic>
        <p:nvPicPr>
          <p:cNvPr id="5" name="Picture 2" descr="Sign, Designation Of The,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51" y="2255717"/>
            <a:ext cx="2414207" cy="28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4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 scenarios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087" y="5108661"/>
            <a:ext cx="1003686" cy="1078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703" y="2689857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A. </a:t>
            </a:r>
            <a:endParaRPr lang="en-GB" sz="28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14350" lvl="0" indent="-514350">
              <a:buAutoNum type="alphaUcPeriod"/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703" y="3923498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B. </a:t>
            </a:r>
          </a:p>
          <a:p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50703" y="5232981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C. </a:t>
            </a:r>
          </a:p>
          <a:p>
            <a:pPr lvl="0"/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10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617088" y="2689857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617087" y="3984265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9018" y="1208375"/>
            <a:ext cx="494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Put your understanding of safety rules to the test! </a:t>
            </a:r>
            <a:endParaRPr lang="en-GB" sz="2800" b="1" dirty="0">
              <a:latin typeface="Lato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18" y="2384367"/>
            <a:ext cx="4946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On the next slides there are six scenarios. </a:t>
            </a:r>
          </a:p>
          <a:p>
            <a:r>
              <a:rPr lang="en-GB" sz="2800" dirty="0">
                <a:latin typeface="Lato" panose="020B0604020202020204"/>
              </a:rPr>
              <a:t> </a:t>
            </a:r>
          </a:p>
          <a:p>
            <a:r>
              <a:rPr lang="en-GB" sz="2800" b="1" dirty="0">
                <a:latin typeface="Lato" panose="020B0604020202020204"/>
              </a:rPr>
              <a:t>Read</a:t>
            </a:r>
            <a:r>
              <a:rPr lang="en-GB" sz="2800" dirty="0">
                <a:latin typeface="Lato" panose="020B0604020202020204"/>
              </a:rPr>
              <a:t> each scenario and help the character choose the best thing to do.</a:t>
            </a:r>
          </a:p>
          <a:p>
            <a:endParaRPr lang="en-GB" sz="2800" dirty="0">
              <a:latin typeface="Lato" panose="020B0604020202020204"/>
            </a:endParaRPr>
          </a:p>
          <a:p>
            <a:r>
              <a:rPr lang="en-GB" sz="2800" dirty="0">
                <a:latin typeface="Lato" panose="020B0604020202020204"/>
              </a:rPr>
              <a:t>There may be more than one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5452" y="1218229"/>
            <a:ext cx="4186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click on the purple button to reveal whether the action is correct. 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10575272" y="2600004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10587536" y="3893260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/>
          <p:cNvSpPr/>
          <p:nvPr/>
        </p:nvSpPr>
        <p:spPr>
          <a:xfrm>
            <a:off x="10587536" y="5100397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 scenario 1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9019" y="1128696"/>
            <a:ext cx="5426981" cy="169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Sam is not sure what this is. Sam wonders if it is safe to open it. </a:t>
            </a:r>
          </a:p>
          <a:p>
            <a:endParaRPr lang="en-GB" sz="1600" b="1" dirty="0">
              <a:latin typeface="Lato" panose="020B0604020202020204"/>
            </a:endParaRPr>
          </a:p>
          <a:p>
            <a:pPr>
              <a:lnSpc>
                <a:spcPts val="4300"/>
              </a:lnSpc>
            </a:pPr>
            <a:r>
              <a:rPr lang="en-GB" sz="2800" b="1" dirty="0">
                <a:latin typeface="Lato" panose="020B0604020202020204"/>
              </a:rPr>
              <a:t>What should Sam do?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37406" y="2448626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Walk away.  This is not safe for children.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406" y="3722241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Ask a trusted adult.</a:t>
            </a:r>
          </a:p>
          <a:p>
            <a:r>
              <a:rPr lang="en-GB" sz="2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405" y="5043643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Open it. Smell it. </a:t>
            </a:r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532" y="2388838"/>
            <a:ext cx="1003686" cy="1078427"/>
          </a:xfrm>
          <a:prstGeom prst="rect">
            <a:avLst/>
          </a:prstGeom>
        </p:spPr>
      </p:pic>
      <p:pic>
        <p:nvPicPr>
          <p:cNvPr id="12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357620" y="5003424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942" y="3686841"/>
            <a:ext cx="1003686" cy="1078427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10357620" y="2411173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/>
          <p:cNvSpPr/>
          <p:nvPr/>
        </p:nvSpPr>
        <p:spPr>
          <a:xfrm>
            <a:off x="10357620" y="3649298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/>
          <p:cNvSpPr/>
          <p:nvPr/>
        </p:nvSpPr>
        <p:spPr>
          <a:xfrm>
            <a:off x="10357620" y="4981875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2A2A60-4B05-4363-92BE-A1C8F6E23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74" y="3492602"/>
            <a:ext cx="1500753" cy="3195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4EBCBF-92A3-48D7-AF09-BE405C762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04" y="5191600"/>
            <a:ext cx="674564" cy="6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 scenario 2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6766" y="1399752"/>
            <a:ext cx="52664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“Ooh they look like sweets — I’d like to eat those!” thinks Billie.</a:t>
            </a:r>
          </a:p>
          <a:p>
            <a:endParaRPr lang="en-GB" dirty="0">
              <a:latin typeface="Lato" panose="020B0604020202020204"/>
            </a:endParaRPr>
          </a:p>
          <a:p>
            <a:r>
              <a:rPr lang="en-GB" sz="2800" b="1" dirty="0">
                <a:latin typeface="Lato" panose="020B0604020202020204"/>
              </a:rPr>
              <a:t>What should Billie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267" y="2346944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Eat them.</a:t>
            </a:r>
          </a:p>
          <a:p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85306" y="3654110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Ask a trusted adult.</a:t>
            </a:r>
          </a:p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306" y="4926123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touch them. They may not be sweets.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011" y="3626681"/>
            <a:ext cx="1003686" cy="1078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549" y="4961722"/>
            <a:ext cx="1003686" cy="1078427"/>
          </a:xfrm>
          <a:prstGeom prst="rect">
            <a:avLst/>
          </a:prstGeom>
        </p:spPr>
      </p:pic>
      <p:pic>
        <p:nvPicPr>
          <p:cNvPr id="15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614390" y="2352337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Connector 15"/>
          <p:cNvSpPr/>
          <p:nvPr/>
        </p:nvSpPr>
        <p:spPr>
          <a:xfrm>
            <a:off x="10546382" y="2313878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/>
          <p:cNvSpPr/>
          <p:nvPr/>
        </p:nvSpPr>
        <p:spPr>
          <a:xfrm>
            <a:off x="10588196" y="3593156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10630103" y="4900780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302C2-4752-497E-96CF-53AADFDD5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2" y="3564955"/>
            <a:ext cx="5587068" cy="2793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657FEA-F143-4FDB-B8C2-76B394F84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86" y="4694621"/>
            <a:ext cx="3099646" cy="5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 scenario 3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6766" y="1240361"/>
            <a:ext cx="5266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Sky has seen a pot of cream in the bathroom. She thinks it will make her skin soft. </a:t>
            </a:r>
          </a:p>
          <a:p>
            <a:endParaRPr lang="en-GB" sz="1200" dirty="0">
              <a:latin typeface="Lato" panose="020B0604020202020204"/>
            </a:endParaRPr>
          </a:p>
          <a:p>
            <a:r>
              <a:rPr lang="en-GB" sz="2800" b="1" dirty="0">
                <a:latin typeface="Lato" panose="020B0604020202020204"/>
              </a:rPr>
              <a:t>What should Sky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5451" y="2289331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Ask a trusted adult.</a:t>
            </a:r>
          </a:p>
          <a:p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5450" y="3638097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it on her hands. </a:t>
            </a:r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85452" y="4986864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it on her face and body.</a:t>
            </a:r>
          </a:p>
        </p:txBody>
      </p:sp>
      <p:pic>
        <p:nvPicPr>
          <p:cNvPr id="12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592356" y="3597878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592356" y="4906428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9971" y="2227170"/>
            <a:ext cx="1003686" cy="1078427"/>
          </a:xfrm>
          <a:prstGeom prst="rect">
            <a:avLst/>
          </a:prstGeom>
        </p:spPr>
      </p:pic>
      <p:sp>
        <p:nvSpPr>
          <p:cNvPr id="18" name="Flowchart: Connector 17"/>
          <p:cNvSpPr/>
          <p:nvPr/>
        </p:nvSpPr>
        <p:spPr>
          <a:xfrm>
            <a:off x="10487017" y="2224357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/>
          <p:cNvSpPr/>
          <p:nvPr/>
        </p:nvSpPr>
        <p:spPr>
          <a:xfrm>
            <a:off x="10498156" y="3577966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/>
          <p:cNvSpPr/>
          <p:nvPr/>
        </p:nvSpPr>
        <p:spPr>
          <a:xfrm>
            <a:off x="10592356" y="4826934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EC475-28AF-47F1-8113-20FD4832B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6" y="3407011"/>
            <a:ext cx="3677807" cy="2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 scenario 4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6766" y="1181638"/>
            <a:ext cx="6113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Baby Kai is playing with bottles from the kitchen cupboard. Eli walks in.</a:t>
            </a:r>
          </a:p>
          <a:p>
            <a:endParaRPr lang="en-GB" sz="1400" dirty="0">
              <a:latin typeface="Lato" panose="020B0604020202020204"/>
            </a:endParaRPr>
          </a:p>
          <a:p>
            <a:r>
              <a:rPr lang="en-GB" sz="2800" b="1" dirty="0">
                <a:latin typeface="Lato" panose="020B0604020202020204"/>
              </a:rPr>
              <a:t>What should Eli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5452" y="2620340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A.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Join in and play with Kai.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5452" y="3885579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Tell an adult. </a:t>
            </a:r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85452" y="5150818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C.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Move Kai away from the bottles.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460" y="3880574"/>
            <a:ext cx="1003686" cy="1078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460" y="5102643"/>
            <a:ext cx="1003686" cy="1078427"/>
          </a:xfrm>
          <a:prstGeom prst="rect">
            <a:avLst/>
          </a:prstGeom>
        </p:spPr>
      </p:pic>
      <p:pic>
        <p:nvPicPr>
          <p:cNvPr id="15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533460" y="2586319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Connector 15"/>
          <p:cNvSpPr/>
          <p:nvPr/>
        </p:nvSpPr>
        <p:spPr>
          <a:xfrm>
            <a:off x="10491645" y="2607307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/>
          <p:cNvSpPr/>
          <p:nvPr/>
        </p:nvSpPr>
        <p:spPr>
          <a:xfrm>
            <a:off x="10491645" y="3829376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10491645" y="5098051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43A04-FF5D-4F1E-BA7F-F3559C5D44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7" t="32765" r="40401"/>
          <a:stretch/>
        </p:blipFill>
        <p:spPr>
          <a:xfrm>
            <a:off x="1583389" y="2784747"/>
            <a:ext cx="2863025" cy="37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 scenario 5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988" y="1245864"/>
            <a:ext cx="6113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“Let’s share this medicine. It tastes like strawberries!” says Ling.</a:t>
            </a:r>
          </a:p>
          <a:p>
            <a:endParaRPr lang="en-GB" sz="1600" dirty="0">
              <a:latin typeface="Lato" panose="020B0604020202020204"/>
            </a:endParaRPr>
          </a:p>
          <a:p>
            <a:r>
              <a:rPr lang="en-GB" sz="2800" b="1" dirty="0">
                <a:latin typeface="Lato" panose="020B0604020202020204"/>
              </a:rPr>
              <a:t>What should the children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704" y="2620340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A.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Taste the medicine.</a:t>
            </a:r>
          </a:p>
          <a:p>
            <a:pPr marL="514350" lvl="0" indent="-514350">
              <a:buAutoNum type="alphaUcPeriod"/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703" y="3893872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Drink the medicine.</a:t>
            </a:r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50704" y="5163464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C.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touch the medicine.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089" y="5039144"/>
            <a:ext cx="1003686" cy="1078427"/>
          </a:xfrm>
          <a:prstGeom prst="rect">
            <a:avLst/>
          </a:prstGeom>
        </p:spPr>
      </p:pic>
      <p:pic>
        <p:nvPicPr>
          <p:cNvPr id="15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617089" y="2620340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665399" y="3829742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Connector 27"/>
          <p:cNvSpPr/>
          <p:nvPr/>
        </p:nvSpPr>
        <p:spPr>
          <a:xfrm>
            <a:off x="10575273" y="2598791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Connector 28"/>
          <p:cNvSpPr/>
          <p:nvPr/>
        </p:nvSpPr>
        <p:spPr>
          <a:xfrm>
            <a:off x="10597391" y="3842879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/>
          <p:cNvSpPr/>
          <p:nvPr/>
        </p:nvSpPr>
        <p:spPr>
          <a:xfrm>
            <a:off x="10597390" y="5039144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75B060-B7B9-4D1F-B841-FC8DF68E7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7"/>
          <a:stretch/>
        </p:blipFill>
        <p:spPr>
          <a:xfrm>
            <a:off x="507294" y="2976124"/>
            <a:ext cx="5296280" cy="32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rules scenario 6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9993" y="1174064"/>
            <a:ext cx="54053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Lato" panose="020B0604020202020204"/>
              </a:rPr>
              <a:t>Amrit</a:t>
            </a:r>
            <a:r>
              <a:rPr lang="en-GB" sz="2800" dirty="0">
                <a:latin typeface="Lato" panose="020B0604020202020204"/>
              </a:rPr>
              <a:t> has knocked over a can of black sticky liquid in the shed. It has spilt on the floor. </a:t>
            </a:r>
          </a:p>
          <a:p>
            <a:endParaRPr lang="en-GB" sz="1400" dirty="0">
              <a:latin typeface="Lato" panose="020B0604020202020204"/>
            </a:endParaRPr>
          </a:p>
          <a:p>
            <a:r>
              <a:rPr lang="en-GB" sz="2800" b="1" dirty="0">
                <a:latin typeface="Lato" panose="020B0604020202020204"/>
              </a:rPr>
              <a:t>What should </a:t>
            </a:r>
            <a:r>
              <a:rPr lang="en-GB" sz="2800" b="1" dirty="0" err="1">
                <a:latin typeface="Lato" panose="020B0604020202020204"/>
              </a:rPr>
              <a:t>Amrit</a:t>
            </a:r>
            <a:r>
              <a:rPr lang="en-GB" sz="2800" b="1" dirty="0">
                <a:latin typeface="Lato" panose="020B0604020202020204"/>
              </a:rPr>
              <a:t>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704" y="2620340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A.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Clean it up.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703" y="3893872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B.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Tell an adult.</a:t>
            </a:r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50704" y="5163464"/>
            <a:ext cx="4109291" cy="95410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C.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Leave it and walk away.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893" y="3843672"/>
            <a:ext cx="1003686" cy="1078427"/>
          </a:xfrm>
          <a:prstGeom prst="rect">
            <a:avLst/>
          </a:prstGeom>
        </p:spPr>
      </p:pic>
      <p:pic>
        <p:nvPicPr>
          <p:cNvPr id="15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617089" y="2620340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tton, Yes, No, Red, Green, Ic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b="-4136"/>
          <a:stretch/>
        </p:blipFill>
        <p:spPr bwMode="auto">
          <a:xfrm>
            <a:off x="10688177" y="5116174"/>
            <a:ext cx="951301" cy="10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Connector 27"/>
          <p:cNvSpPr/>
          <p:nvPr/>
        </p:nvSpPr>
        <p:spPr>
          <a:xfrm>
            <a:off x="10575274" y="2562562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Connector 28"/>
          <p:cNvSpPr/>
          <p:nvPr/>
        </p:nvSpPr>
        <p:spPr>
          <a:xfrm>
            <a:off x="10620169" y="3862927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/>
          <p:cNvSpPr/>
          <p:nvPr/>
        </p:nvSpPr>
        <p:spPr>
          <a:xfrm>
            <a:off x="10648893" y="5078307"/>
            <a:ext cx="1087315" cy="1056092"/>
          </a:xfrm>
          <a:prstGeom prst="flowChartConnector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Splat, Black, Splatter, Splash, 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20" y="3603674"/>
            <a:ext cx="2785436" cy="26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7" y="283819"/>
            <a:ext cx="511067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Asking for help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3899971" y="2803715"/>
            <a:ext cx="7868014" cy="3508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there is an emergency. </a:t>
            </a:r>
            <a:r>
              <a:rPr lang="en-GB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example, if someone has swallowed something that might be dangerous, tell an adult quickly.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adult needs help, or there is no adult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nearby, dial 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999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on a phone and ask for an ambulance. They will ask you questions, such as where you are and they will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sen</a:t>
            </a:r>
            <a:r>
              <a:rPr lang="en-GB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 help.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3899971" y="1125925"/>
            <a:ext cx="7668389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is important</a:t>
            </a:r>
            <a:r>
              <a:rPr lang="en-GB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ask a trusted adult before touching things at home, especially if you don’t know what they are. 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28" name="Picture 4" descr="Red, Phone, Symbol, Telephone, Emer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30" y="1592857"/>
            <a:ext cx="1686459" cy="16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bulance, Medical, Medicine,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2" y="3566968"/>
            <a:ext cx="2346593" cy="2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2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81094" y="102391"/>
            <a:ext cx="120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KS1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  and wellbeing: </a:t>
            </a: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Keeping safe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9" name="Picture 2" descr="Sign, Caution, Warning, Danger,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9" y="1933386"/>
            <a:ext cx="2659504" cy="23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7E3FF-E505-4EC2-BB3B-53E44FAE9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85" y="910888"/>
            <a:ext cx="1742948" cy="3711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D0B15-6BB5-418A-BC48-198C74214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1" y="2808941"/>
            <a:ext cx="760325" cy="760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C7E709-5418-4E4B-90AE-42891061C1C6}"/>
              </a:ext>
            </a:extLst>
          </p:cNvPr>
          <p:cNvSpPr txBox="1"/>
          <p:nvPr/>
        </p:nvSpPr>
        <p:spPr>
          <a:xfrm>
            <a:off x="2611116" y="4878059"/>
            <a:ext cx="641951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  <a:defRPr/>
            </a:pPr>
            <a:r>
              <a:rPr lang="en-GB" sz="5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</a:t>
            </a: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7C2FB-0B3B-478E-BC22-ADC7E44DE68A}"/>
              </a:ext>
            </a:extLst>
          </p:cNvPr>
          <p:cNvSpPr/>
          <p:nvPr/>
        </p:nvSpPr>
        <p:spPr>
          <a:xfrm>
            <a:off x="2816317" y="5486705"/>
            <a:ext cx="6009114" cy="81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200"/>
              </a:lnSpc>
              <a:defRPr/>
            </a:pPr>
            <a:r>
              <a:rPr lang="en-GB" sz="48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products</a:t>
            </a:r>
          </a:p>
        </p:txBody>
      </p:sp>
    </p:spTree>
    <p:extLst>
      <p:ext uri="{BB962C8B-B14F-4D97-AF65-F5344CB8AC3E}">
        <p14:creationId xmlns:p14="http://schemas.microsoft.com/office/powerpoint/2010/main" val="137856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5361700" y="4995177"/>
            <a:ext cx="1421315" cy="710658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9890"/>
            <a:ext cx="11212239" cy="1325563"/>
          </a:xfrm>
        </p:spPr>
        <p:txBody>
          <a:bodyPr>
            <a:normAutofit/>
          </a:bodyPr>
          <a:lstStyle/>
          <a:p>
            <a:r>
              <a:rPr lang="en-GB" sz="3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Keeping safe — household products</a:t>
            </a:r>
            <a:endParaRPr lang="en-GB" sz="3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466239" y="1069982"/>
            <a:ext cx="8705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52" y="1889660"/>
            <a:ext cx="6562392" cy="175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think about what you have learned by writing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finishing these sentences.</a:t>
            </a:r>
          </a:p>
          <a:p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673166" y="3326924"/>
            <a:ext cx="58653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800" b="1" dirty="0">
              <a:latin typeface="Lato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Always…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should never…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important to…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56" y="3699028"/>
            <a:ext cx="1332289" cy="13322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15200" y="2117017"/>
            <a:ext cx="506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2" descr="Painting, Brush, Pot, Pot Of Paint, Paint, Facade, Blue">
            <a:extLst>
              <a:ext uri="{FF2B5EF4-FFF2-40B4-BE49-F238E27FC236}">
                <a16:creationId xmlns:a16="http://schemas.microsoft.com/office/drawing/2014/main" id="{5A3DE468-CED9-4132-9743-FAA1A700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031" y="1944538"/>
            <a:ext cx="1567987" cy="27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lue, Tube, Open, Leaking, Squeeze">
            <a:extLst>
              <a:ext uri="{FF2B5EF4-FFF2-40B4-BE49-F238E27FC236}">
                <a16:creationId xmlns:a16="http://schemas.microsoft.com/office/drawing/2014/main" id="{1D29E63F-E5EB-4BA8-89FD-1C0F02AE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656" y="5389513"/>
            <a:ext cx="1260890" cy="13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10094D-DA80-48CD-BF0B-6D28A52BEA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09" t="19227" r="57048" b="63433"/>
          <a:stretch/>
        </p:blipFill>
        <p:spPr>
          <a:xfrm>
            <a:off x="8548963" y="4812220"/>
            <a:ext cx="1010766" cy="16591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56BE28-2C46-4C47-9BC1-ACD9168847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51" y="1291904"/>
            <a:ext cx="980461" cy="23250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998079-0001-4A33-A9B0-14F8E007DA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29" y="3389515"/>
            <a:ext cx="878169" cy="22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28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027" y="1339061"/>
            <a:ext cx="1025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eague Spartan" panose="00000800000000000000" pitchFamily="50" charset="0"/>
              </a:rPr>
              <a:t>Look out for safety labels at home.</a:t>
            </a:r>
            <a:endParaRPr lang="en-GB" sz="3200" b="1" dirty="0">
              <a:latin typeface="League Spartan" panose="000008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885542" y="4124286"/>
            <a:ext cx="4686589" cy="2071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3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item and draw or write about who should use it (adults or children) and how to use it safely.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8" name="Picture 2" descr="Sign, Caution, Warning, Danger,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639" y="2162089"/>
            <a:ext cx="1603232" cy="14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027" y="3883622"/>
            <a:ext cx="5599487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sure you only do this with an adult’s help. </a:t>
            </a:r>
          </a:p>
          <a:p>
            <a:endParaRPr lang="en-GB" sz="1200" dirty="0">
              <a:solidFill>
                <a:srgbClr val="FF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not use the internet without adult supervision.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14027" y="2138407"/>
            <a:ext cx="5599487" cy="14690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Ask a trusted adult to help you find labels on household products and find out what they mean.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u="sng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56FB6-D9F9-464C-A500-E5BA2D7E3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t="65076" r="34453" b="14414"/>
          <a:stretch/>
        </p:blipFill>
        <p:spPr>
          <a:xfrm>
            <a:off x="7877263" y="474058"/>
            <a:ext cx="1241570" cy="32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" y="590820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363128" y="1851038"/>
            <a:ext cx="10474750" cy="43550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indent="-457200">
              <a:buSzPct val="202000"/>
              <a:buBlip>
                <a:blip r:embed="rId4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how we know if something might be harmful to bodies</a:t>
            </a:r>
          </a:p>
          <a:p>
            <a:pPr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SzPct val="202000"/>
              <a:buBlip>
                <a:blip r:embed="rId4"/>
              </a:buBlip>
            </a:pPr>
            <a:r>
              <a:rPr lang="en-US" sz="2400" dirty="0">
                <a:latin typeface="Lato" panose="020F0502020204030203" pitchFamily="34" charset="0"/>
              </a:rPr>
              <a:t>state some safety rules for the safe use of </a:t>
            </a:r>
            <a:r>
              <a:rPr lang="en-GB" sz="2400" dirty="0">
                <a:latin typeface="Lato" panose="020F0502020204030203" pitchFamily="34" charset="0"/>
              </a:rPr>
              <a:t>household products</a:t>
            </a:r>
          </a:p>
          <a:p>
            <a:pPr>
              <a:buSzPct val="202000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4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recognise risk in situations related to household products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4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 basic strategies to respond to risk involving household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products</a:t>
            </a: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4"/>
              </a:buBlip>
            </a:pPr>
            <a:r>
              <a:rPr lang="en-GB" sz="24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identify when we should ask an adult for help</a:t>
            </a:r>
            <a:endParaRPr lang="en-GB" sz="2400" dirty="0">
              <a:solidFill>
                <a:prstClr val="black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944969" y="651924"/>
            <a:ext cx="1030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keeping safe around household products.</a:t>
            </a:r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 is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1954678"/>
            <a:ext cx="6985316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>
                <a:latin typeface="Lato" panose="020F0502020204030203"/>
              </a:rPr>
              <a:t>Look at the products in the picture. These are all things we might see at home. </a:t>
            </a:r>
          </a:p>
          <a:p>
            <a:pPr>
              <a:lnSpc>
                <a:spcPct val="110000"/>
              </a:lnSpc>
            </a:pPr>
            <a:endParaRPr lang="en-GB" sz="2500" dirty="0">
              <a:solidFill>
                <a:srgbClr val="FFFF00"/>
              </a:solidFill>
              <a:latin typeface="Lato" panose="020F0502020204030203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3" name="TextBox 2"/>
          <p:cNvSpPr txBox="1"/>
          <p:nvPr/>
        </p:nvSpPr>
        <p:spPr>
          <a:xfrm rot="1469566">
            <a:off x="5182471" y="3585454"/>
            <a:ext cx="602604" cy="20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61238" y="3173979"/>
            <a:ext cx="6596787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Answer these questions: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are they kept?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are they used for?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Who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uses them?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are they used safely?</a:t>
            </a:r>
          </a:p>
        </p:txBody>
      </p:sp>
      <p:pic>
        <p:nvPicPr>
          <p:cNvPr id="15" name="Picture 2" descr="Painting, Brush, Pot, Pot Of Paint, Paint, Facade,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94" y="1908114"/>
            <a:ext cx="1791504" cy="31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0976" y="2846992"/>
            <a:ext cx="4957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4" descr="Glue, Tube, Open, Leaking, Squee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547" y="5169837"/>
            <a:ext cx="1440630" cy="15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7009" t="19227" r="57048" b="63433"/>
          <a:stretch/>
        </p:blipFill>
        <p:spPr>
          <a:xfrm>
            <a:off x="8012067" y="4252224"/>
            <a:ext cx="1154851" cy="189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10E23-77C8-4FE3-ABEF-AA34B3BA7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96" y="-124617"/>
            <a:ext cx="2024627" cy="2024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F9078B-DC4D-4327-8A5C-3FE4A4613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51" y="1003433"/>
            <a:ext cx="1259211" cy="29861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B7AFF-B2CC-46AB-9E0F-A67301C9D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83" y="3024122"/>
            <a:ext cx="1003352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Hazard labels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432" y="1256191"/>
            <a:ext cx="82335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Have you seen symbols like these at home?  </a:t>
            </a:r>
          </a:p>
          <a:p>
            <a:endParaRPr lang="en-GB" dirty="0">
              <a:latin typeface="Lato" panose="020B0604020202020204"/>
            </a:endParaRPr>
          </a:p>
          <a:p>
            <a:r>
              <a:rPr lang="en-GB" sz="2800" dirty="0">
                <a:latin typeface="Lato" panose="020B0604020202020204"/>
              </a:rPr>
              <a:t>Where might you see them?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15" y="-175522"/>
            <a:ext cx="2585249" cy="2585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958" t="57628" r="63934" b="28806"/>
          <a:stretch/>
        </p:blipFill>
        <p:spPr>
          <a:xfrm>
            <a:off x="1975116" y="2498432"/>
            <a:ext cx="2003110" cy="1885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8165" t="28576" r="63727" b="58028"/>
          <a:stretch/>
        </p:blipFill>
        <p:spPr>
          <a:xfrm>
            <a:off x="4724192" y="2421248"/>
            <a:ext cx="2048172" cy="19035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8408" t="43028" r="63675" b="43575"/>
          <a:stretch/>
        </p:blipFill>
        <p:spPr>
          <a:xfrm>
            <a:off x="7544046" y="2409727"/>
            <a:ext cx="1965338" cy="1870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AC3B6-DD8F-45C0-B138-97BCD061E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59" y="4456929"/>
            <a:ext cx="1755242" cy="1859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F312B-948D-4E68-8FBF-C479EBE7C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35" y="4372157"/>
            <a:ext cx="1892941" cy="1804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B0CDF8-01B3-4ABD-A1B5-B38AA291E1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44" y="4586277"/>
            <a:ext cx="1590484" cy="15904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48CAC7-3AA1-45F8-938F-7F03987710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9" t="10196" r="8248" b="52422"/>
          <a:stretch/>
        </p:blipFill>
        <p:spPr>
          <a:xfrm>
            <a:off x="5737093" y="4466556"/>
            <a:ext cx="1675999" cy="17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062" y="1159757"/>
            <a:ext cx="10550253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 might find hazard labels on decorating, craft, </a:t>
            </a:r>
          </a:p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cleaning, medicine or hygiene products like these…</a:t>
            </a:r>
          </a:p>
          <a:p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9187" y="3189698"/>
            <a:ext cx="339002" cy="5169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 descr="Painting, Brush, Pot, Pot Of Paint, Paint, Facade,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57" y="3285925"/>
            <a:ext cx="1609976" cy="28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23077" t="51087" r="70202" b="37818"/>
          <a:stretch/>
        </p:blipFill>
        <p:spPr>
          <a:xfrm rot="17173645">
            <a:off x="7713294" y="3963299"/>
            <a:ext cx="1763734" cy="1637768"/>
          </a:xfrm>
          <a:prstGeom prst="rect">
            <a:avLst/>
          </a:prstGeom>
        </p:spPr>
      </p:pic>
      <p:pic>
        <p:nvPicPr>
          <p:cNvPr id="2052" name="Picture 4" descr="Glue, Tube, Open, Leaking, Squee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0" y="5612284"/>
            <a:ext cx="1172438" cy="12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/>
          </p:cNvSpPr>
          <p:nvPr/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>
                <a:solidFill>
                  <a:srgbClr val="95519E"/>
                </a:solidFill>
                <a:latin typeface="League Spartan" panose="00000800000000000000" pitchFamily="50" charset="0"/>
              </a:rPr>
              <a:t>Hazard labels</a:t>
            </a:r>
            <a:endParaRPr lang="en-GB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73DCC-16DC-4790-B16F-46BBD01F9F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7141" b="68264"/>
          <a:stretch/>
        </p:blipFill>
        <p:spPr>
          <a:xfrm>
            <a:off x="319555" y="2295249"/>
            <a:ext cx="8108829" cy="2188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FA4D56-46F7-43AF-96F3-FC9919E9F1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64148" r="6649" b="11161"/>
          <a:stretch/>
        </p:blipFill>
        <p:spPr>
          <a:xfrm>
            <a:off x="406020" y="4282391"/>
            <a:ext cx="7175223" cy="21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692" y="1165403"/>
            <a:ext cx="8233519" cy="14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GB" sz="2800" dirty="0">
                <a:latin typeface="Lato" panose="020B0604020202020204"/>
              </a:rPr>
              <a:t>What do the symbols mean?</a:t>
            </a:r>
          </a:p>
          <a:p>
            <a:pPr>
              <a:lnSpc>
                <a:spcPts val="3700"/>
              </a:lnSpc>
            </a:pPr>
            <a:r>
              <a:rPr lang="en-GB" sz="2800" b="1" dirty="0">
                <a:latin typeface="Lato" panose="020B0604020202020204"/>
              </a:rPr>
              <a:t>Match</a:t>
            </a:r>
            <a:r>
              <a:rPr lang="en-GB" sz="2800" dirty="0">
                <a:latin typeface="Lato" panose="020B0604020202020204"/>
              </a:rPr>
              <a:t> the correct symbol to the label.</a:t>
            </a:r>
          </a:p>
          <a:p>
            <a:pPr>
              <a:lnSpc>
                <a:spcPts val="3700"/>
              </a:lnSpc>
            </a:pPr>
            <a:r>
              <a:rPr lang="en-GB" sz="2800" dirty="0">
                <a:latin typeface="Lato" panose="020B0604020202020204"/>
              </a:rPr>
              <a:t>Then check your answers on the next slide.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1" y="-338201"/>
            <a:ext cx="2585249" cy="2585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8408" t="43028" r="63675" b="43575"/>
          <a:stretch/>
        </p:blipFill>
        <p:spPr>
          <a:xfrm>
            <a:off x="2432123" y="4398508"/>
            <a:ext cx="2124345" cy="2021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3257" y="4157908"/>
            <a:ext cx="3935254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Warning! Can cause harm to bodies.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8349" y="5358503"/>
            <a:ext cx="3925067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Toxic to fish and ponds.</a:t>
            </a:r>
          </a:p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Dangerous for wildlife.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3257" y="2539702"/>
            <a:ext cx="3935253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Catches fire easily. </a:t>
            </a:r>
          </a:p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Very dangerous if used near fire.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958" t="57628" r="63934" b="28806"/>
          <a:stretch/>
        </p:blipFill>
        <p:spPr>
          <a:xfrm>
            <a:off x="4222223" y="2890511"/>
            <a:ext cx="2243834" cy="2111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8165" t="28576" r="63727" b="58028"/>
          <a:stretch/>
        </p:blipFill>
        <p:spPr>
          <a:xfrm>
            <a:off x="635692" y="2799188"/>
            <a:ext cx="2184684" cy="203047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/>
          </p:cNvSpPr>
          <p:nvPr/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Hazard labels</a:t>
            </a:r>
          </a:p>
        </p:txBody>
      </p:sp>
    </p:spTree>
    <p:extLst>
      <p:ext uri="{BB962C8B-B14F-4D97-AF65-F5344CB8AC3E}">
        <p14:creationId xmlns:p14="http://schemas.microsoft.com/office/powerpoint/2010/main" val="60201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958" t="57628" r="63934" b="28806"/>
          <a:stretch/>
        </p:blipFill>
        <p:spPr>
          <a:xfrm>
            <a:off x="5019481" y="4527937"/>
            <a:ext cx="2216891" cy="2086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165" t="28576" r="63727" b="59045"/>
          <a:stretch/>
        </p:blipFill>
        <p:spPr>
          <a:xfrm>
            <a:off x="5041045" y="2869360"/>
            <a:ext cx="2195327" cy="1742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408" t="43028" r="63675" b="44402"/>
          <a:stretch/>
        </p:blipFill>
        <p:spPr>
          <a:xfrm>
            <a:off x="5176717" y="1031654"/>
            <a:ext cx="2059655" cy="1839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7512" y="3424747"/>
            <a:ext cx="3906867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Warning! Can cause harm to bodies.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2605" y="4926293"/>
            <a:ext cx="3906867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Toxic to fish and ponds.</a:t>
            </a:r>
          </a:p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Dangerous for wildlife.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2605" y="1563375"/>
            <a:ext cx="3906867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Catches fire easily. Very dangerous if used near fire.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181" y="1640334"/>
            <a:ext cx="4017724" cy="48320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you see a hazard triangle is usually means something can be harmful. </a:t>
            </a:r>
          </a:p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Take extra care!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1026" name="Picture 2" descr="Sign, Caution, Warning, Danger, Saf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4" y="4114221"/>
            <a:ext cx="2104465" cy="18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7013795" y="5402670"/>
            <a:ext cx="528810" cy="11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971967" y="3901800"/>
            <a:ext cx="528810" cy="11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91419" y="2244855"/>
            <a:ext cx="528810" cy="11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/>
          </p:cNvSpPr>
          <p:nvPr/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Hazard labels — answers</a:t>
            </a:r>
          </a:p>
        </p:txBody>
      </p:sp>
    </p:spTree>
    <p:extLst>
      <p:ext uri="{BB962C8B-B14F-4D97-AF65-F5344CB8AC3E}">
        <p14:creationId xmlns:p14="http://schemas.microsoft.com/office/powerpoint/2010/main" val="302627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Safety labels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759" y="1223128"/>
            <a:ext cx="9357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What are the safety instructions these labels show?</a:t>
            </a:r>
          </a:p>
          <a:p>
            <a:r>
              <a:rPr lang="en-GB" sz="2800" b="1" dirty="0">
                <a:latin typeface="Lato" panose="020B0604020202020204"/>
              </a:rPr>
              <a:t>Think</a:t>
            </a:r>
            <a:r>
              <a:rPr lang="en-GB" sz="2800" dirty="0">
                <a:latin typeface="Lato" panose="020B0604020202020204"/>
              </a:rPr>
              <a:t> first, then click on the boxes to reveal the answers.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03" y="-436551"/>
            <a:ext cx="2585249" cy="25852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13815" y="4461615"/>
            <a:ext cx="2245433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any goes in the eyes, rinse with water.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7893" y="4466796"/>
            <a:ext cx="2245433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Wash hands after use.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241971" y="4461615"/>
            <a:ext cx="2245433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Not suitable for children under three years old.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9737" y="4466909"/>
            <a:ext cx="2245433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Keep out of children’s reach.</a:t>
            </a:r>
          </a:p>
          <a:p>
            <a:pPr algn="ctr"/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85493" y="4464875"/>
            <a:ext cx="2259677" cy="1875302"/>
          </a:xfrm>
          <a:prstGeom prst="rect">
            <a:avLst/>
          </a:prstGeom>
          <a:solidFill>
            <a:srgbClr val="95519E"/>
          </a:solidFill>
          <a:ln w="38100">
            <a:solidFill>
              <a:srgbClr val="95519E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613815" y="4462327"/>
            <a:ext cx="2245433" cy="1815882"/>
          </a:xfrm>
          <a:prstGeom prst="rect">
            <a:avLst/>
          </a:prstGeom>
          <a:solidFill>
            <a:srgbClr val="95519E"/>
          </a:solidFill>
          <a:ln w="38100">
            <a:solidFill>
              <a:srgbClr val="95519E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7891" y="4461615"/>
            <a:ext cx="2245434" cy="1815882"/>
          </a:xfrm>
          <a:prstGeom prst="rect">
            <a:avLst/>
          </a:prstGeom>
          <a:solidFill>
            <a:srgbClr val="95519E"/>
          </a:solidFill>
          <a:ln w="38100">
            <a:solidFill>
              <a:srgbClr val="95519E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9241969" y="4461615"/>
            <a:ext cx="2245433" cy="1815882"/>
          </a:xfrm>
          <a:prstGeom prst="rect">
            <a:avLst/>
          </a:prstGeom>
          <a:solidFill>
            <a:srgbClr val="95519E"/>
          </a:solidFill>
          <a:ln w="38100">
            <a:solidFill>
              <a:srgbClr val="95519E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7EE545-680E-4F79-A9FD-3BCCBCA30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51" y="2495872"/>
            <a:ext cx="1755242" cy="1859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C7E50F-3697-4624-A2A5-7264CF5F4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" y="2466572"/>
            <a:ext cx="1892941" cy="18046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359ADE-6976-4C9B-8B05-B975948482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9" t="10196" r="8248" b="52422"/>
          <a:stretch/>
        </p:blipFill>
        <p:spPr>
          <a:xfrm>
            <a:off x="6712608" y="2565404"/>
            <a:ext cx="1675999" cy="1720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241A38-0416-4D79-84EB-9BAEACC1BB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43" y="2565404"/>
            <a:ext cx="1590484" cy="15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8CD5EEA548FA42A79E02DE2A5D37FC" ma:contentTypeVersion="16" ma:contentTypeDescription="Create a new document." ma:contentTypeScope="" ma:versionID="8424bd202f16338cb98a367918685e30">
  <xsd:schema xmlns:xsd="http://www.w3.org/2001/XMLSchema" xmlns:xs="http://www.w3.org/2001/XMLSchema" xmlns:p="http://schemas.microsoft.com/office/2006/metadata/properties" xmlns:ns2="6ded5182-507a-430e-922d-50a9575e5a4a" xmlns:ns3="88f9c89a-407a-49b7-9ca1-7578c3d06dfc" targetNamespace="http://schemas.microsoft.com/office/2006/metadata/properties" ma:root="true" ma:fieldsID="79e071699b62315af1784d66c44ff3de" ns2:_="" ns3:_="">
    <xsd:import namespace="6ded5182-507a-430e-922d-50a9575e5a4a"/>
    <xsd:import namespace="88f9c89a-407a-49b7-9ca1-7578c3d06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d5182-507a-430e-922d-50a9575e5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c8dee8-8c22-4243-a021-e169b2d8d2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9c89a-407a-49b7-9ca1-7578c3d06d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d29111-9521-4e7f-9445-78934f361fc7}" ma:internalName="TaxCatchAll" ma:showField="CatchAllData" ma:web="88f9c89a-407a-49b7-9ca1-7578c3d06d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f9c89a-407a-49b7-9ca1-7578c3d06dfc" xsi:nil="true"/>
    <lcf76f155ced4ddcb4097134ff3c332f xmlns="6ded5182-507a-430e-922d-50a9575e5a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2F8211-8866-429C-9A1A-8F931A5AAE37}"/>
</file>

<file path=customXml/itemProps2.xml><?xml version="1.0" encoding="utf-8"?>
<ds:datastoreItem xmlns:ds="http://schemas.openxmlformats.org/officeDocument/2006/customXml" ds:itemID="{6FABC72B-8BF9-46D4-9611-E082BB6480D4}"/>
</file>

<file path=customXml/itemProps3.xml><?xml version="1.0" encoding="utf-8"?>
<ds:datastoreItem xmlns:ds="http://schemas.openxmlformats.org/officeDocument/2006/customXml" ds:itemID="{E89F24EE-0B1C-40D0-A40E-26652595F35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Widescreen</PresentationFormat>
  <Paragraphs>197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Open Sans Light</vt:lpstr>
      <vt:lpstr>Lato</vt:lpstr>
      <vt:lpstr>League Spartan</vt:lpstr>
      <vt:lpstr>Calibri Light</vt:lpstr>
      <vt:lpstr>Gill Sans MT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  Hazard labels</vt:lpstr>
      <vt:lpstr>PowerPoint Presentation</vt:lpstr>
      <vt:lpstr>PowerPoint Presentation</vt:lpstr>
      <vt:lpstr>PowerPoint Presentation</vt:lpstr>
      <vt:lpstr>  Safety labels</vt:lpstr>
      <vt:lpstr>  Keeping safe at home</vt:lpstr>
      <vt:lpstr>Safety rules</vt:lpstr>
      <vt:lpstr>  Safety rules scenarios</vt:lpstr>
      <vt:lpstr>  Safety rules scenario 1</vt:lpstr>
      <vt:lpstr>  Safety rules scenario 2</vt:lpstr>
      <vt:lpstr>  Safety rules scenario 3</vt:lpstr>
      <vt:lpstr>  Safety rules scenario 4</vt:lpstr>
      <vt:lpstr>  Safety rules scenario 5</vt:lpstr>
      <vt:lpstr>  Safety rules scenario 6</vt:lpstr>
      <vt:lpstr>  Asking for help</vt:lpstr>
      <vt:lpstr>Keeping safe — household products</vt:lpstr>
      <vt:lpstr>  Additional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220</cp:revision>
  <dcterms:created xsi:type="dcterms:W3CDTF">2020-03-26T09:10:08Z</dcterms:created>
  <dcterms:modified xsi:type="dcterms:W3CDTF">2021-02-19T10:34:10Z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0x010100078CD5EEA548FA42A79E02DE2A5D37FC</vt:lpwstr>
  </property>
  <property fmtid="{D5CDD505-2E9C-101B-9397-08002B2CF9AE}" pid="3" name="Order">
    <vt:r8>225600</vt:r8>
  </property>
</Properties>
</file>