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Masters/slideMaster2.xml" ContentType="application/vnd.openxmlformats-officedocument.presentationml.slideMaster+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slideLayouts/slideLayout7.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notesSlides/notesSlide11.xml" ContentType="application/vnd.openxmlformats-officedocument.presentationml.notesSlide+xml"/>
  <Override PartName="/ppt/slideLayouts/slideLayout1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 id="2147483660" r:id="rId2"/>
  </p:sldMasterIdLst>
  <p:notesMasterIdLst>
    <p:notesMasterId r:id="rId23"/>
  </p:notesMasterIdLst>
  <p:sldIdLst>
    <p:sldId id="299" r:id="rId3"/>
    <p:sldId id="318" r:id="rId4"/>
    <p:sldId id="271" r:id="rId5"/>
    <p:sldId id="272" r:id="rId6"/>
    <p:sldId id="324" r:id="rId7"/>
    <p:sldId id="319" r:id="rId8"/>
    <p:sldId id="330" r:id="rId9"/>
    <p:sldId id="335" r:id="rId10"/>
    <p:sldId id="336" r:id="rId11"/>
    <p:sldId id="337" r:id="rId12"/>
    <p:sldId id="328" r:id="rId13"/>
    <p:sldId id="340" r:id="rId14"/>
    <p:sldId id="341" r:id="rId15"/>
    <p:sldId id="339" r:id="rId16"/>
    <p:sldId id="342" r:id="rId17"/>
    <p:sldId id="333" r:id="rId18"/>
    <p:sldId id="331" r:id="rId19"/>
    <p:sldId id="338" r:id="rId20"/>
    <p:sldId id="313" r:id="rId21"/>
    <p:sldId id="334"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Gill Sans MT" panose="020B0502020104020203" pitchFamily="34" charset="0"/>
      <p:regular r:id="rId30"/>
      <p:bold r:id="rId31"/>
      <p:italic r:id="rId32"/>
      <p:boldItalic r:id="rId33"/>
    </p:embeddedFont>
    <p:embeddedFont>
      <p:font typeface="Lato" panose="020F0502020204030203" pitchFamily="34" charset="0"/>
      <p:regular r:id="rId34"/>
      <p:bold r:id="rId35"/>
      <p:italic r:id="rId36"/>
      <p:boldItalic r:id="rId37"/>
    </p:embeddedFont>
    <p:embeddedFont>
      <p:font typeface="League Spartan" panose="00000800000000000000" pitchFamily="50" charset="0"/>
      <p:bold r:id="rId38"/>
    </p:embeddedFont>
    <p:embeddedFont>
      <p:font typeface="Open Sans Extrabold" panose="020B0906030804020204" pitchFamily="34" charset="0"/>
      <p:bold r:id="rId39"/>
      <p:boldItalic r:id="rId40"/>
    </p:embeddedFont>
    <p:embeddedFont>
      <p:font typeface="Open Sans Light" panose="020B0306030504020204" pitchFamily="34" charset="0"/>
      <p:regular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2" clrIdx="0">
    <p:extLst/>
  </p:cmAuthor>
  <p:cmAuthor id="2" name="Karen" initials="KS" lastIdx="20" clrIdx="1"/>
  <p:cmAuthor id="3" name="Jenny Barksfield" initials="JB" lastIdx="25" clrIdx="2">
    <p:extLst/>
  </p:cmAuthor>
  <p:cmAuthor id="4" name="Jenny Fox" initials="JF" lastIdx="28" clrIdx="3">
    <p:extLst/>
  </p:cmAuthor>
  <p:cmAuthor id="5" name="Bethan Miller" initials="BM" lastIdx="17" clrIdx="4">
    <p:extLst>
      <p:ext uri="{19B8F6BF-5375-455C-9EA6-DF929625EA0E}">
        <p15:presenceInfo xmlns:p15="http://schemas.microsoft.com/office/powerpoint/2012/main" userId="S-1-5-21-1285066173-1815393381-3561576999-2641" providerId="AD"/>
      </p:ext>
    </p:extLst>
  </p:cmAuthor>
  <p:cmAuthor id="6" name="Anne Bell" initials="AB" lastIdx="3" clrIdx="5">
    <p:extLst>
      <p:ext uri="{19B8F6BF-5375-455C-9EA6-DF929625EA0E}">
        <p15:presenceInfo xmlns:p15="http://schemas.microsoft.com/office/powerpoint/2012/main" userId="S-1-5-21-1285066173-1815393381-3561576999-26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CCFFCC"/>
    <a:srgbClr val="CC66FF"/>
    <a:srgbClr val="CC99FF"/>
    <a:srgbClr val="DAF3D7"/>
    <a:srgbClr val="D8BADC"/>
    <a:srgbClr val="FFBDBD"/>
    <a:srgbClr val="747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37" autoAdjust="0"/>
    <p:restoredTop sz="79441" autoAdjust="0"/>
  </p:normalViewPr>
  <p:slideViewPr>
    <p:cSldViewPr snapToGrid="0">
      <p:cViewPr varScale="1">
        <p:scale>
          <a:sx n="69" d="100"/>
          <a:sy n="69" d="100"/>
        </p:scale>
        <p:origin x="1517" y="3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commentAuthors" Target="commentAuthors.xml"/><Relationship Id="rId48"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19/02/2021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615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baseline="0" dirty="0">
                <a:solidFill>
                  <a:schemeClr val="tx1"/>
                </a:solidFill>
                <a:effectLst/>
                <a:latin typeface="+mn-lt"/>
                <a:ea typeface="+mn-ea"/>
                <a:cs typeface="+mn-cs"/>
              </a:rPr>
              <a:t>How learning an instrument benefits your brain - https://www.youtube.com/watch?v=R0JKCYZ8hng&amp;feature=emb_logo (4.45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baseline="0" dirty="0">
                <a:solidFill>
                  <a:schemeClr val="tx1"/>
                </a:solidFill>
                <a:effectLst/>
                <a:latin typeface="+mn-lt"/>
                <a:ea typeface="+mn-ea"/>
                <a:cs typeface="+mn-cs"/>
              </a:rPr>
              <a:t>Zuckerberg: Having a hobby can make you better at your job –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baseline="0" dirty="0">
                <a:solidFill>
                  <a:schemeClr val="tx1"/>
                </a:solidFill>
                <a:effectLst/>
                <a:latin typeface="+mn-lt"/>
                <a:ea typeface="+mn-ea"/>
                <a:cs typeface="+mn-cs"/>
              </a:rPr>
              <a:t>https://www.cnbc.com/video/2017/03/13/zuckerberg-having-a-hobby-can-make-you-better-at-your-job.html?jwsource=cl (0.55 minutes)</a:t>
            </a:r>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dirty="0"/>
          </a:p>
        </p:txBody>
      </p:sp>
    </p:spTree>
    <p:extLst>
      <p:ext uri="{BB962C8B-B14F-4D97-AF65-F5344CB8AC3E}">
        <p14:creationId xmlns:p14="http://schemas.microsoft.com/office/powerpoint/2010/main" val="3026964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baseline="0" dirty="0">
                <a:solidFill>
                  <a:schemeClr val="tx1"/>
                </a:solidFill>
                <a:effectLst/>
                <a:latin typeface="+mn-lt"/>
                <a:ea typeface="+mn-ea"/>
                <a:cs typeface="+mn-cs"/>
              </a:rPr>
              <a:t>https://www.choosingwisdom.org/pick-new-hobby/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baseline="0" dirty="0">
                <a:solidFill>
                  <a:schemeClr val="tx1"/>
                </a:solidFill>
                <a:effectLst/>
                <a:latin typeface="+mn-lt"/>
                <a:ea typeface="+mn-ea"/>
                <a:cs typeface="+mn-cs"/>
              </a:rPr>
              <a:t>https://youtu.be/fy4qvxZHxC8 - </a:t>
            </a:r>
            <a:r>
              <a:rPr lang="en-GB" sz="1200" b="0" i="0" kern="1200" dirty="0">
                <a:solidFill>
                  <a:schemeClr val="tx1"/>
                </a:solidFill>
                <a:effectLst/>
                <a:latin typeface="+mn-lt"/>
                <a:ea typeface="+mn-ea"/>
                <a:cs typeface="+mn-cs"/>
              </a:rPr>
              <a:t>Why an Entrepreneur - Mallory Brown Career Girls Role Model (0.37 minutes)</a:t>
            </a:r>
          </a:p>
          <a:p>
            <a:r>
              <a:rPr lang="en-GB" sz="1200" b="0" i="1"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baseline="0" dirty="0">
                <a:solidFill>
                  <a:schemeClr val="tx1"/>
                </a:solidFill>
                <a:effectLst/>
                <a:latin typeface="+mn-lt"/>
                <a:ea typeface="+mn-ea"/>
                <a:cs typeface="+mn-cs"/>
              </a:rPr>
              <a:t>https://youtu.be/TFR_1qPK3pI – </a:t>
            </a:r>
            <a:r>
              <a:rPr lang="en-GB" sz="1200" b="0" i="0" kern="1200" baseline="0" dirty="0">
                <a:solidFill>
                  <a:schemeClr val="tx1"/>
                </a:solidFill>
                <a:effectLst/>
                <a:latin typeface="+mn-lt"/>
                <a:ea typeface="+mn-ea"/>
                <a:cs typeface="+mn-cs"/>
              </a:rPr>
              <a:t>The Guardian Lab </a:t>
            </a:r>
            <a:r>
              <a:rPr lang="en-GB" sz="1200" b="0" i="1" kern="1200" dirty="0">
                <a:solidFill>
                  <a:schemeClr val="tx1"/>
                </a:solidFill>
                <a:effectLst/>
                <a:latin typeface="+mn-lt"/>
                <a:ea typeface="+mn-ea"/>
                <a:cs typeface="+mn-cs"/>
              </a:rPr>
              <a:t>My biggest business mistake: entrepreneurs confess </a:t>
            </a:r>
            <a:r>
              <a:rPr lang="en-GB" sz="1200" b="0" i="0" kern="1200" dirty="0">
                <a:solidFill>
                  <a:schemeClr val="tx1"/>
                </a:solidFill>
                <a:effectLst/>
                <a:latin typeface="+mn-lt"/>
                <a:ea typeface="+mn-ea"/>
                <a:cs typeface="+mn-cs"/>
              </a:rPr>
              <a:t>(1.42</a:t>
            </a:r>
            <a:r>
              <a:rPr lang="en-GB" sz="1200" b="0" i="0" kern="1200" baseline="0" dirty="0">
                <a:solidFill>
                  <a:schemeClr val="tx1"/>
                </a:solidFill>
                <a:effectLst/>
                <a:latin typeface="+mn-lt"/>
                <a:ea typeface="+mn-ea"/>
                <a:cs typeface="+mn-cs"/>
              </a:rPr>
              <a:t> minutes)</a:t>
            </a:r>
            <a:endParaRPr lang="en-GB" sz="1200" b="0" i="1" kern="1200" dirty="0">
              <a:solidFill>
                <a:schemeClr val="tx1"/>
              </a:solidFill>
              <a:effectLst/>
              <a:latin typeface="+mn-lt"/>
              <a:ea typeface="+mn-ea"/>
              <a:cs typeface="+mn-cs"/>
            </a:endParaRPr>
          </a:p>
          <a:p>
            <a:endParaRPr lang="en-GB" sz="1200" b="0" i="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dirty="0"/>
          </a:p>
        </p:txBody>
      </p:sp>
    </p:spTree>
    <p:extLst>
      <p:ext uri="{BB962C8B-B14F-4D97-AF65-F5344CB8AC3E}">
        <p14:creationId xmlns:p14="http://schemas.microsoft.com/office/powerpoint/2010/main" val="370473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4105288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14</a:t>
            </a:fld>
            <a:endParaRPr lang="en-GB"/>
          </a:p>
        </p:txBody>
      </p:sp>
    </p:spTree>
    <p:extLst>
      <p:ext uri="{BB962C8B-B14F-4D97-AF65-F5344CB8AC3E}">
        <p14:creationId xmlns:p14="http://schemas.microsoft.com/office/powerpoint/2010/main" val="3132820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15</a:t>
            </a:fld>
            <a:endParaRPr lang="en-GB"/>
          </a:p>
        </p:txBody>
      </p:sp>
    </p:spTree>
    <p:extLst>
      <p:ext uri="{BB962C8B-B14F-4D97-AF65-F5344CB8AC3E}">
        <p14:creationId xmlns:p14="http://schemas.microsoft.com/office/powerpoint/2010/main" val="2420843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Lato" panose="020B0604020202020204" charset="0"/>
                <a:ea typeface="Lato" panose="020B0604020202020204" charset="0"/>
                <a:cs typeface="Lato" panose="020B0604020202020204" charset="0"/>
              </a:rPr>
              <a:t>Right now it is normal to crave something exciting but risky dares are not the way to improve mood or relieve boredom.</a:t>
            </a:r>
          </a:p>
          <a:p>
            <a:endParaRPr lang="en-GB" sz="1200" dirty="0">
              <a:latin typeface="Lato" panose="020B0604020202020204" charset="0"/>
              <a:ea typeface="Lato" panose="020B0604020202020204" charset="0"/>
              <a:cs typeface="Lato" panose="020B0604020202020204" charset="0"/>
            </a:endParaRPr>
          </a:p>
          <a:p>
            <a:r>
              <a:rPr lang="en-GB" sz="1200" dirty="0">
                <a:latin typeface="Lato" panose="020B0604020202020204" charset="0"/>
                <a:ea typeface="Lato" panose="020B0604020202020204" charset="0"/>
                <a:cs typeface="Lato" panose="020B0604020202020204" charset="0"/>
              </a:rPr>
              <a:t>The feeling Ty described is our internal ‘warning sign’ that reminds us to stop and assess the risks.</a:t>
            </a:r>
          </a:p>
          <a:p>
            <a:endParaRPr lang="en-GB" sz="1200" dirty="0">
              <a:latin typeface="Lato" panose="020B0604020202020204" charset="0"/>
              <a:ea typeface="Lato" panose="020B0604020202020204" charset="0"/>
              <a:cs typeface="Lato" panose="020B0604020202020204" charset="0"/>
            </a:endParaRPr>
          </a:p>
          <a:p>
            <a:r>
              <a:rPr lang="en-GB" sz="1200" dirty="0">
                <a:latin typeface="Lato" panose="020B0604020202020204" charset="0"/>
                <a:ea typeface="Lato" panose="020B0604020202020204" charset="0"/>
                <a:cs typeface="Lato" panose="020B0604020202020204" charset="0"/>
              </a:rPr>
              <a:t>Temporary relief from boredom is never worth risking injury through dares and challenges.</a:t>
            </a:r>
          </a:p>
          <a:p>
            <a:endParaRPr lang="en-GB" dirty="0"/>
          </a:p>
        </p:txBody>
      </p:sp>
      <p:sp>
        <p:nvSpPr>
          <p:cNvPr id="4" name="Slide Number Placeholder 3"/>
          <p:cNvSpPr>
            <a:spLocks noGrp="1"/>
          </p:cNvSpPr>
          <p:nvPr>
            <p:ph type="sldNum" sz="quarter" idx="5"/>
          </p:nvPr>
        </p:nvSpPr>
        <p:spPr/>
        <p:txBody>
          <a:bodyPr/>
          <a:lstStyle/>
          <a:p>
            <a:fld id="{567DB251-18AC-41D5-959F-F289AB917537}" type="slidenum">
              <a:rPr lang="en-GB" smtClean="0"/>
              <a:t>16</a:t>
            </a:fld>
            <a:endParaRPr lang="en-GB" dirty="0"/>
          </a:p>
        </p:txBody>
      </p:sp>
    </p:spTree>
    <p:extLst>
      <p:ext uri="{BB962C8B-B14F-4D97-AF65-F5344CB8AC3E}">
        <p14:creationId xmlns:p14="http://schemas.microsoft.com/office/powerpoint/2010/main" val="3482331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17</a:t>
            </a:fld>
            <a:endParaRPr lang="en-GB"/>
          </a:p>
        </p:txBody>
      </p:sp>
    </p:spTree>
    <p:extLst>
      <p:ext uri="{BB962C8B-B14F-4D97-AF65-F5344CB8AC3E}">
        <p14:creationId xmlns:p14="http://schemas.microsoft.com/office/powerpoint/2010/main" val="3883665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18</a:t>
            </a:fld>
            <a:endParaRPr lang="en-GB"/>
          </a:p>
        </p:txBody>
      </p:sp>
    </p:spTree>
    <p:extLst>
      <p:ext uri="{BB962C8B-B14F-4D97-AF65-F5344CB8AC3E}">
        <p14:creationId xmlns:p14="http://schemas.microsoft.com/office/powerpoint/2010/main" val="1325049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endParaRPr lang="en-GB" b="0" i="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19</a:t>
            </a:fld>
            <a:endParaRPr lang="en-GB"/>
          </a:p>
        </p:txBody>
      </p:sp>
    </p:spTree>
    <p:extLst>
      <p:ext uri="{BB962C8B-B14F-4D97-AF65-F5344CB8AC3E}">
        <p14:creationId xmlns:p14="http://schemas.microsoft.com/office/powerpoint/2010/main" val="4266894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372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p>
          <a:p>
            <a:endParaRPr lang="en-GB" b="0" i="0" dirty="0"/>
          </a:p>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222982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Lato" panose="020B0604020202020204" charset="0"/>
              <a:ea typeface="Lato" panose="020B0604020202020204" charset="0"/>
              <a:cs typeface="Lato" panose="020B0604020202020204" charset="0"/>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dirty="0"/>
          </a:p>
        </p:txBody>
      </p:sp>
    </p:spTree>
    <p:extLst>
      <p:ext uri="{BB962C8B-B14F-4D97-AF65-F5344CB8AC3E}">
        <p14:creationId xmlns:p14="http://schemas.microsoft.com/office/powerpoint/2010/main" val="2962642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2890042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Based on current scientific opinions on the safety of caffeine, children and young people are advised to only consume caffeine in moderation. For a 10-year-old child weighing 30kg, this would work out to around 90mg of caffeine, which is approximately the equivalent of one 250ml can of energy drink, or two to three cans of cola, or a mug of instant coffee.  This is the maximum a young person should consume and is not a recommendation.</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Caffeine carries fewer legal restrictions than other drugs, although supermarkets have banned the sale of energy drinks to children under 16 and the government has proposed introducing a legal ban. Some medicines which contain caffeine may only be available on a doctor's prescription.</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a:p>
        </p:txBody>
      </p:sp>
    </p:spTree>
    <p:extLst>
      <p:ext uri="{BB962C8B-B14F-4D97-AF65-F5344CB8AC3E}">
        <p14:creationId xmlns:p14="http://schemas.microsoft.com/office/powerpoint/2010/main" val="251783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a:p>
        </p:txBody>
      </p:sp>
    </p:spTree>
    <p:extLst>
      <p:ext uri="{BB962C8B-B14F-4D97-AF65-F5344CB8AC3E}">
        <p14:creationId xmlns:p14="http://schemas.microsoft.com/office/powerpoint/2010/main" val="2641027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a:p>
        </p:txBody>
      </p:sp>
    </p:spTree>
    <p:extLst>
      <p:ext uri="{BB962C8B-B14F-4D97-AF65-F5344CB8AC3E}">
        <p14:creationId xmlns:p14="http://schemas.microsoft.com/office/powerpoint/2010/main" val="409296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19/02/2021</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19/02/2021</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19/02/2021</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D611-95F4-4A89-8DD3-E665A7EB0A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722BBC-F877-43F2-9648-C644A7B05A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CCEBD9-F490-4787-A3E6-3227CA10333F}"/>
              </a:ext>
            </a:extLst>
          </p:cNvPr>
          <p:cNvSpPr>
            <a:spLocks noGrp="1"/>
          </p:cNvSpPr>
          <p:nvPr>
            <p:ph type="dt" sz="half" idx="10"/>
          </p:nvPr>
        </p:nvSpPr>
        <p:spPr/>
        <p:txBody>
          <a:bodyPr/>
          <a:lstStyle/>
          <a:p>
            <a:fld id="{22D2BB77-EE8D-4283-A1C3-26D15F185850}" type="datetimeFigureOut">
              <a:rPr lang="en-GB" smtClean="0"/>
              <a:t>19/02/2021</a:t>
            </a:fld>
            <a:endParaRPr lang="en-GB"/>
          </a:p>
        </p:txBody>
      </p:sp>
      <p:sp>
        <p:nvSpPr>
          <p:cNvPr id="5" name="Footer Placeholder 4">
            <a:extLst>
              <a:ext uri="{FF2B5EF4-FFF2-40B4-BE49-F238E27FC236}">
                <a16:creationId xmlns:a16="http://schemas.microsoft.com/office/drawing/2014/main" id="{92FC1B9A-FBED-46B8-BCB7-E187B5C7C3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25598B-7DB6-4176-992A-3CD57B4DC6C8}"/>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38369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4470F4-175C-4A70-8ECA-46736DE131C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19/02/2021</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505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391586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2805F-DA71-4224-9B1D-7B332DC352DD}"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19/02/2021</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485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36E0B-35A5-4DF2-ACE2-1A1E85DBD40F}"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19/02/2021</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208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DC1C9-F2F6-4A2B-B860-DDCD2DDDF51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19/02/2021</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857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AF0C7C-4974-4629-A2CD-C62706C669CA}"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19/02/2021</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620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006272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EDA5EB-EE76-45BE-8113-F2C30DAF07B6}"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19/02/2021</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391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88F7C-F017-4C39-9FD0-28AEE7A64FB0}"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19/02/2021</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428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D82577-5986-4170-AE62-BB82E79D9AE7}"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19/02/2021</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356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DC40F6-1D2E-4892-9964-988432149B15}"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19/02/2021</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44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19/02/2021</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19/02/2021</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19/02/2021</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19/02/2021</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19/02/2021</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19/02/2021</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Tree>
    <p:extLst>
      <p:ext uri="{BB962C8B-B14F-4D97-AF65-F5344CB8AC3E}">
        <p14:creationId xmlns:p14="http://schemas.microsoft.com/office/powerpoint/2010/main" val="2198974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www.pshe-association.org.uk/guide-parents-and-carers-educating-children-home"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R0JKCYZ8hng&amp;feature=emb_logo"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www.cnbc.com/video/2017/03/13/zuckerberg-having-a-hobby-can-make-you-better-at-your-job.html"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ww.childline.org.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0" y="2640348"/>
            <a:ext cx="7446801" cy="1877437"/>
          </a:xfrm>
          <a:prstGeom prst="rect">
            <a:avLst/>
          </a:prstGeom>
          <a:solidFill>
            <a:srgbClr val="95519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Assessing Risk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prstClr val="white"/>
                </a:solidFill>
                <a:latin typeface="Lato" panose="020F0502020204030203" pitchFamily="34" charset="0"/>
                <a:ea typeface="Lato" panose="020F0502020204030203" pitchFamily="34" charset="0"/>
                <a:cs typeface="Lato" panose="020F0502020204030203" pitchFamily="34" charset="0"/>
              </a:rPr>
              <a:t>HOME LEARNING LESSON</a:t>
            </a:r>
            <a:endParaRPr kumimoji="0" lang="en-GB" sz="44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Footer Placeholder 1"/>
          <p:cNvSpPr>
            <a:spLocks noGrp="1"/>
          </p:cNvSpPr>
          <p:nvPr>
            <p:ph type="ftr" sz="quarter" idx="4294967295"/>
          </p:nvPr>
        </p:nvSpPr>
        <p:spPr>
          <a:xfrm>
            <a:off x="0" y="6558386"/>
            <a:ext cx="12192000" cy="3079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a:t>
            </a:r>
          </a:p>
        </p:txBody>
      </p:sp>
      <p:sp>
        <p:nvSpPr>
          <p:cNvPr id="7" name="Cloud Callout 6"/>
          <p:cNvSpPr/>
          <p:nvPr/>
        </p:nvSpPr>
        <p:spPr>
          <a:xfrm>
            <a:off x="5256911" y="363207"/>
            <a:ext cx="3773892" cy="2062802"/>
          </a:xfrm>
          <a:prstGeom prst="cloudCallout">
            <a:avLst>
              <a:gd name="adj1" fmla="val 48099"/>
              <a:gd name="adj2" fmla="val 64025"/>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Parents: </a:t>
            </a:r>
            <a:r>
              <a:rPr kumimoji="0" lang="en-GB" sz="200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read our helpful guidance before you get started</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393" y="363207"/>
            <a:ext cx="1814538" cy="1024390"/>
          </a:xfrm>
          <a:prstGeom prst="rect">
            <a:avLst/>
          </a:prstGeom>
        </p:spPr>
      </p:pic>
      <p:sp>
        <p:nvSpPr>
          <p:cNvPr id="16" name="TextBox 15">
            <a:extLst>
              <a:ext uri="{FF2B5EF4-FFF2-40B4-BE49-F238E27FC236}">
                <a16:creationId xmlns:a16="http://schemas.microsoft.com/office/drawing/2014/main" id="{55760D00-5BB6-47E6-93A5-8C19966AB71C}"/>
              </a:ext>
            </a:extLst>
          </p:cNvPr>
          <p:cNvSpPr txBox="1"/>
          <p:nvPr/>
        </p:nvSpPr>
        <p:spPr>
          <a:xfrm>
            <a:off x="9234057" y="195939"/>
            <a:ext cx="2746662" cy="1077218"/>
          </a:xfrm>
          <a:prstGeom prst="rect">
            <a:avLst/>
          </a:prstGeom>
          <a:solidFill>
            <a:srgbClr val="95519E"/>
          </a:solidFill>
          <a:ln>
            <a:solidFill>
              <a:schemeClr val="bg1"/>
            </a:solidFill>
            <a:prstDash val="dash"/>
          </a:ln>
        </p:spPr>
        <p:txBody>
          <a:bodyPr wrap="squar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Before you get started</a:t>
            </a:r>
          </a:p>
        </p:txBody>
      </p:sp>
      <p:sp>
        <p:nvSpPr>
          <p:cNvPr id="12" name="TextBox 11">
            <a:extLst>
              <a:ext uri="{FF2B5EF4-FFF2-40B4-BE49-F238E27FC236}">
                <a16:creationId xmlns:a16="http://schemas.microsoft.com/office/drawing/2014/main" id="{049118AF-AF42-410A-8E06-F3E9BD6B8691}"/>
              </a:ext>
            </a:extLst>
          </p:cNvPr>
          <p:cNvSpPr txBox="1"/>
          <p:nvPr/>
        </p:nvSpPr>
        <p:spPr>
          <a:xfrm>
            <a:off x="300527" y="5115809"/>
            <a:ext cx="420838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To start, play this slideshow from beginning (F5)</a:t>
            </a:r>
            <a:endParaRPr kumimoji="0" lang="en-GB" sz="20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3" name="Picture 12">
            <a:extLst>
              <a:ext uri="{FF2B5EF4-FFF2-40B4-BE49-F238E27FC236}">
                <a16:creationId xmlns:a16="http://schemas.microsoft.com/office/drawing/2014/main" id="{753BCC5A-C8FE-4BA2-A56D-6111B9314AE6}"/>
              </a:ext>
            </a:extLst>
          </p:cNvPr>
          <p:cNvPicPr>
            <a:picLocks noChangeAspect="1"/>
          </p:cNvPicPr>
          <p:nvPr/>
        </p:nvPicPr>
        <p:blipFill rotWithShape="1">
          <a:blip r:embed="rId4"/>
          <a:srcRect l="8621" t="-1" r="2490" b="822"/>
          <a:stretch/>
        </p:blipFill>
        <p:spPr>
          <a:xfrm>
            <a:off x="3333457" y="5679626"/>
            <a:ext cx="736600" cy="954107"/>
          </a:xfrm>
          <a:prstGeom prst="rect">
            <a:avLst/>
          </a:prstGeom>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60EDF2ED-C77A-4E4B-8F6C-EDC78964FF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8" t="1312" r="50968" b="-1568"/>
          <a:stretch/>
        </p:blipFill>
        <p:spPr>
          <a:xfrm rot="20700138">
            <a:off x="3751260" y="5868101"/>
            <a:ext cx="796930" cy="828395"/>
          </a:xfrm>
          <a:prstGeom prst="rect">
            <a:avLst/>
          </a:prstGeom>
        </p:spPr>
      </p:pic>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53705" y="2934658"/>
            <a:ext cx="4204323" cy="2813690"/>
          </a:xfrm>
          <a:prstGeom prst="rect">
            <a:avLst/>
          </a:prstGeom>
        </p:spPr>
      </p:pic>
    </p:spTree>
    <p:extLst>
      <p:ext uri="{BB962C8B-B14F-4D97-AF65-F5344CB8AC3E}">
        <p14:creationId xmlns:p14="http://schemas.microsoft.com/office/powerpoint/2010/main" val="996029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864066777"/>
              </p:ext>
            </p:extLst>
          </p:nvPr>
        </p:nvGraphicFramePr>
        <p:xfrm>
          <a:off x="6887068" y="1072996"/>
          <a:ext cx="4653112" cy="5310614"/>
        </p:xfrm>
        <a:graphic>
          <a:graphicData uri="http://schemas.openxmlformats.org/drawingml/2006/table">
            <a:tbl>
              <a:tblPr firstRow="1" bandRow="1">
                <a:tableStyleId>{69C7853C-536D-4A76-A0AE-DD22124D55A5}</a:tableStyleId>
              </a:tblPr>
              <a:tblGrid>
                <a:gridCol w="2326556">
                  <a:extLst>
                    <a:ext uri="{9D8B030D-6E8A-4147-A177-3AD203B41FA5}">
                      <a16:colId xmlns:a16="http://schemas.microsoft.com/office/drawing/2014/main" val="3987332867"/>
                    </a:ext>
                  </a:extLst>
                </a:gridCol>
                <a:gridCol w="2326556">
                  <a:extLst>
                    <a:ext uri="{9D8B030D-6E8A-4147-A177-3AD203B41FA5}">
                      <a16:colId xmlns:a16="http://schemas.microsoft.com/office/drawing/2014/main" val="980923731"/>
                    </a:ext>
                  </a:extLst>
                </a:gridCol>
              </a:tblGrid>
              <a:tr h="2655307">
                <a:tc>
                  <a:txBody>
                    <a:bodyPr/>
                    <a:lstStyle/>
                    <a:p>
                      <a:r>
                        <a:rPr lang="en-GB" dirty="0">
                          <a:solidFill>
                            <a:schemeClr val="tx1"/>
                          </a:solidFill>
                        </a:rPr>
                        <a:t>Potential</a:t>
                      </a:r>
                      <a:r>
                        <a:rPr lang="en-GB" baseline="0" dirty="0">
                          <a:solidFill>
                            <a:schemeClr val="tx1"/>
                          </a:solidFill>
                        </a:rPr>
                        <a:t> risks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GB" dirty="0">
                          <a:solidFill>
                            <a:schemeClr val="tx1"/>
                          </a:solidFill>
                        </a:rPr>
                        <a:t>Likelihood of harm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297408846"/>
                  </a:ext>
                </a:extLst>
              </a:tr>
              <a:tr h="2655307">
                <a:tc>
                  <a:txBody>
                    <a:bodyPr/>
                    <a:lstStyle/>
                    <a:p>
                      <a:r>
                        <a:rPr lang="en-GB" b="1" dirty="0"/>
                        <a:t>Safety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GB" b="1" dirty="0"/>
                        <a:t>Potential pay-offs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864559204"/>
                  </a:ext>
                </a:extLst>
              </a:tr>
            </a:tbl>
          </a:graphicData>
        </a:graphic>
      </p:graphicFrame>
      <p:sp>
        <p:nvSpPr>
          <p:cNvPr id="3" name="TextBox 2"/>
          <p:cNvSpPr txBox="1"/>
          <p:nvPr/>
        </p:nvSpPr>
        <p:spPr>
          <a:xfrm>
            <a:off x="179219" y="22304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Assessing risks: energy drinks</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15" name="Footer Placeholder 3">
            <a:extLst>
              <a:ext uri="{FF2B5EF4-FFF2-40B4-BE49-F238E27FC236}">
                <a16:creationId xmlns:a16="http://schemas.microsoft.com/office/drawing/2014/main" id="{B64F4385-18F7-47BC-AFE8-DC7B8111F82D}"/>
              </a:ext>
            </a:extLst>
          </p:cNvPr>
          <p:cNvSpPr>
            <a:spLocks noGrp="1"/>
          </p:cNvSpPr>
          <p:nvPr>
            <p:ph type="ftr" sz="quarter" idx="11"/>
          </p:nvPr>
        </p:nvSpPr>
        <p:spPr>
          <a:xfrm>
            <a:off x="-4412" y="6391510"/>
            <a:ext cx="12192000" cy="365125"/>
          </a:xfrm>
        </p:spPr>
        <p:txBody>
          <a:bodyPr/>
          <a:lstStyle/>
          <a:p>
            <a:r>
              <a:rPr lang="en-GB" sz="1050" dirty="0"/>
              <a:t>© PSHE Association 2021 </a:t>
            </a:r>
            <a:r>
              <a:rPr lang="en-GB" dirty="0"/>
              <a:t>	 </a:t>
            </a:r>
          </a:p>
        </p:txBody>
      </p:sp>
      <p:sp>
        <p:nvSpPr>
          <p:cNvPr id="4" name="Rectangle: Rounded Corners 3">
            <a:extLst>
              <a:ext uri="{FF2B5EF4-FFF2-40B4-BE49-F238E27FC236}">
                <a16:creationId xmlns:a16="http://schemas.microsoft.com/office/drawing/2014/main" id="{2ED2CE66-76B3-44D4-BC89-F896B74038AA}"/>
              </a:ext>
            </a:extLst>
          </p:cNvPr>
          <p:cNvSpPr/>
          <p:nvPr/>
        </p:nvSpPr>
        <p:spPr>
          <a:xfrm>
            <a:off x="257435" y="1050066"/>
            <a:ext cx="6456516" cy="2519852"/>
          </a:xfrm>
          <a:prstGeom prst="roundRect">
            <a:avLst/>
          </a:prstGeom>
          <a:solidFill>
            <a:schemeClr val="bg1"/>
          </a:solidFill>
          <a:ln w="381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solidFill>
            </a:endParaRPr>
          </a:p>
          <a:p>
            <a:r>
              <a:rPr lang="en-GB" sz="2400" b="1" dirty="0">
                <a:solidFill>
                  <a:schemeClr val="tx1"/>
                </a:solidFill>
                <a:latin typeface="Lato" panose="020B0604020202020204" charset="0"/>
                <a:ea typeface="Lato" panose="020B0604020202020204" charset="0"/>
                <a:cs typeface="Lato" panose="020B0604020202020204" charset="0"/>
              </a:rPr>
              <a:t>What are the potential pay-offs for taking the risks to health from energy drinks?</a:t>
            </a:r>
            <a:endParaRPr lang="en-GB" sz="2400" dirty="0">
              <a:solidFill>
                <a:schemeClr val="tx1"/>
              </a:solidFill>
            </a:endParaRPr>
          </a:p>
          <a:p>
            <a:pPr marL="342900" indent="-342900">
              <a:buFont typeface="Arial" panose="020B0604020202020204" pitchFamily="34" charset="0"/>
              <a:buChar char="•"/>
            </a:pPr>
            <a:r>
              <a:rPr lang="en-GB" sz="2200" dirty="0">
                <a:solidFill>
                  <a:schemeClr val="tx1"/>
                </a:solidFill>
                <a:latin typeface="Lato" panose="020B0604020202020204" charset="0"/>
                <a:ea typeface="Lato" panose="020B0604020202020204" charset="0"/>
                <a:cs typeface="Lato" panose="020B0604020202020204" charset="0"/>
              </a:rPr>
              <a:t>People may enjoy the taste.</a:t>
            </a:r>
          </a:p>
          <a:p>
            <a:pPr marL="342900" indent="-342900">
              <a:buFont typeface="Arial" panose="020B0604020202020204" pitchFamily="34" charset="0"/>
              <a:buChar char="•"/>
            </a:pPr>
            <a:r>
              <a:rPr lang="en-GB" sz="2200" dirty="0">
                <a:solidFill>
                  <a:schemeClr val="tx1"/>
                </a:solidFill>
                <a:latin typeface="Lato" panose="020B0604020202020204" charset="0"/>
                <a:ea typeface="Lato" panose="020B0604020202020204" charset="0"/>
                <a:cs typeface="Lato" panose="020B0604020202020204" charset="0"/>
              </a:rPr>
              <a:t>Some people find they feel a temporary energy boost but this is often followed by feeling drowsy and lazy.</a:t>
            </a:r>
          </a:p>
          <a:p>
            <a:pPr marL="342900" indent="-342900">
              <a:buFont typeface="Arial" panose="020B0604020202020204" pitchFamily="34" charset="0"/>
              <a:buChar char="•"/>
            </a:pPr>
            <a:endParaRPr lang="en-GB" sz="2000" dirty="0">
              <a:solidFill>
                <a:schemeClr val="tx1"/>
              </a:solidFill>
              <a:latin typeface="Lato" panose="020B0604020202020204" charset="0"/>
              <a:ea typeface="Lato" panose="020B0604020202020204" charset="0"/>
              <a:cs typeface="Lato" panose="020B0604020202020204" charset="0"/>
            </a:endParaRPr>
          </a:p>
        </p:txBody>
      </p:sp>
      <p:sp>
        <p:nvSpPr>
          <p:cNvPr id="2" name="Curved Down Arrow 1"/>
          <p:cNvSpPr/>
          <p:nvPr/>
        </p:nvSpPr>
        <p:spPr>
          <a:xfrm rot="1940529">
            <a:off x="6375069" y="2900075"/>
            <a:ext cx="4457979" cy="952590"/>
          </a:xfrm>
          <a:prstGeom prst="curvedDownArrow">
            <a:avLst>
              <a:gd name="adj1" fmla="val 25000"/>
              <a:gd name="adj2" fmla="val 96648"/>
              <a:gd name="adj3" fmla="val 34205"/>
            </a:avLst>
          </a:prstGeom>
          <a:solidFill>
            <a:srgbClr val="CC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ectangle: Rounded Corners 3">
            <a:extLst>
              <a:ext uri="{FF2B5EF4-FFF2-40B4-BE49-F238E27FC236}">
                <a16:creationId xmlns:a16="http://schemas.microsoft.com/office/drawing/2014/main" id="{2ED2CE66-76B3-44D4-BC89-F896B74038AA}"/>
              </a:ext>
            </a:extLst>
          </p:cNvPr>
          <p:cNvSpPr/>
          <p:nvPr/>
        </p:nvSpPr>
        <p:spPr>
          <a:xfrm>
            <a:off x="257434" y="3814079"/>
            <a:ext cx="3017699" cy="2665839"/>
          </a:xfrm>
          <a:prstGeom prst="roundRect">
            <a:avLst/>
          </a:prstGeom>
          <a:solidFill>
            <a:srgbClr val="DAF3D7"/>
          </a:solidFill>
          <a:ln w="381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solidFill>
                  <a:schemeClr val="tx1"/>
                </a:solidFill>
                <a:latin typeface="Lato" panose="020B0604020202020204" charset="0"/>
                <a:ea typeface="Lato" panose="020B0604020202020204" charset="0"/>
                <a:cs typeface="Lato" panose="020B0604020202020204" charset="0"/>
              </a:rPr>
              <a:t>Reflection</a:t>
            </a:r>
          </a:p>
          <a:p>
            <a:r>
              <a:rPr lang="en-GB" sz="2200" dirty="0">
                <a:solidFill>
                  <a:schemeClr val="tx1"/>
                </a:solidFill>
                <a:latin typeface="Lato" panose="020B0604020202020204" charset="0"/>
                <a:ea typeface="Lato" panose="020B0604020202020204" charset="0"/>
                <a:cs typeface="Lato" panose="020B0604020202020204" charset="0"/>
              </a:rPr>
              <a:t>Take time to reflect on what you’ve learnt about energy drinks, and how to assess risk before continuing!</a:t>
            </a:r>
          </a:p>
        </p:txBody>
      </p:sp>
      <p:sp>
        <p:nvSpPr>
          <p:cNvPr id="5" name="Cloud Callout 4"/>
          <p:cNvSpPr/>
          <p:nvPr/>
        </p:nvSpPr>
        <p:spPr>
          <a:xfrm>
            <a:off x="3602961" y="4208622"/>
            <a:ext cx="2642147" cy="1544184"/>
          </a:xfrm>
          <a:prstGeom prst="cloudCallout">
            <a:avLst>
              <a:gd name="adj1" fmla="val 45446"/>
              <a:gd name="adj2" fmla="val 59845"/>
            </a:avLst>
          </a:prstGeom>
          <a:solidFill>
            <a:srgbClr val="CC66FF"/>
          </a:solidFill>
          <a:ln w="762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6635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90D11F-06F8-4967-8819-06C42BB8CCF5}"/>
              </a:ext>
            </a:extLst>
          </p:cNvPr>
          <p:cNvSpPr>
            <a:spLocks noGrp="1"/>
          </p:cNvSpPr>
          <p:nvPr>
            <p:ph type="sldNum" sz="quarter" idx="12"/>
          </p:nvPr>
        </p:nvSpPr>
        <p:spPr/>
        <p:txBody>
          <a:bodyPr/>
          <a:lstStyle/>
          <a:p>
            <a:fld id="{2D651D86-383D-45DB-A701-76B5BFCFE28F}" type="slidenum">
              <a:rPr lang="en-GB" smtClean="0"/>
              <a:pPr/>
              <a:t>11</a:t>
            </a:fld>
            <a:endParaRPr lang="en-GB" dirty="0"/>
          </a:p>
        </p:txBody>
      </p:sp>
      <p:sp>
        <p:nvSpPr>
          <p:cNvPr id="4" name="TextBox 3">
            <a:extLst>
              <a:ext uri="{FF2B5EF4-FFF2-40B4-BE49-F238E27FC236}">
                <a16:creationId xmlns:a16="http://schemas.microsoft.com/office/drawing/2014/main" id="{9825D0F5-F486-430A-BEE6-E767B9FAF2FB}"/>
              </a:ext>
            </a:extLst>
          </p:cNvPr>
          <p:cNvSpPr txBox="1"/>
          <p:nvPr/>
        </p:nvSpPr>
        <p:spPr>
          <a:xfrm>
            <a:off x="390501" y="287374"/>
            <a:ext cx="11378935" cy="261610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Assessing risks: learning a new hobby</a:t>
            </a:r>
          </a:p>
          <a:p>
            <a:r>
              <a:rPr lang="en-GB" sz="2400" dirty="0">
                <a:latin typeface="Lato" panose="020B0604020202020204" charset="0"/>
                <a:ea typeface="Lato" panose="020B0604020202020204" charset="0"/>
                <a:cs typeface="Lato" panose="020B0604020202020204" charset="0"/>
              </a:rPr>
              <a:t>Consider the mental, physical and social benefits of starting a new hobby, along with any potential downsides relating to feelings and practical complications. </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These video clips provide optional inspiration to help you complete your table. </a:t>
            </a:r>
          </a:p>
          <a:p>
            <a:r>
              <a:rPr lang="en-GB" sz="2400" dirty="0">
                <a:latin typeface="Lato" panose="020B0604020202020204" charset="0"/>
                <a:ea typeface="Lato" panose="020B0604020202020204" charset="0"/>
                <a:cs typeface="Lato" panose="020B0604020202020204" charset="0"/>
              </a:rPr>
              <a:t>Click on the icons to watch.</a:t>
            </a:r>
            <a:endParaRPr lang="en-GB" sz="4800" dirty="0">
              <a:solidFill>
                <a:srgbClr val="95519E"/>
              </a:solidFill>
              <a:latin typeface="League Spartan" panose="00000800000000000000" pitchFamily="50" charset="0"/>
            </a:endParaRPr>
          </a:p>
        </p:txBody>
      </p:sp>
      <p:sp>
        <p:nvSpPr>
          <p:cNvPr id="5" name="Footer Placeholder 18">
            <a:extLst>
              <a:ext uri="{FF2B5EF4-FFF2-40B4-BE49-F238E27FC236}">
                <a16:creationId xmlns:a16="http://schemas.microsoft.com/office/drawing/2014/main" id="{AC594854-E449-46E0-8FC0-52F666C21D31}"/>
              </a:ext>
            </a:extLst>
          </p:cNvPr>
          <p:cNvSpPr>
            <a:spLocks noGrp="1"/>
          </p:cNvSpPr>
          <p:nvPr>
            <p:ph type="ftr" sz="quarter" idx="11"/>
          </p:nvPr>
        </p:nvSpPr>
        <p:spPr>
          <a:xfrm>
            <a:off x="0" y="6355382"/>
            <a:ext cx="12192000" cy="365125"/>
          </a:xfrm>
        </p:spPr>
        <p:txBody>
          <a:bodyPr/>
          <a:lstStyle/>
          <a:p>
            <a:r>
              <a:rPr lang="en-GB" sz="1050" dirty="0"/>
              <a:t>© PSHE Association 2021</a:t>
            </a:r>
            <a:r>
              <a:rPr lang="en-GB" dirty="0"/>
              <a:t>	 </a:t>
            </a:r>
          </a:p>
        </p:txBody>
      </p:sp>
      <p:sp>
        <p:nvSpPr>
          <p:cNvPr id="7" name="TextBox 6"/>
          <p:cNvSpPr txBox="1"/>
          <p:nvPr/>
        </p:nvSpPr>
        <p:spPr>
          <a:xfrm>
            <a:off x="1050878" y="5770544"/>
            <a:ext cx="4339988" cy="461665"/>
          </a:xfrm>
          <a:prstGeom prst="rect">
            <a:avLst/>
          </a:prstGeom>
          <a:noFill/>
        </p:spPr>
        <p:txBody>
          <a:bodyPr wrap="square" rtlCol="0">
            <a:spAutoFit/>
          </a:bodyPr>
          <a:lstStyle>
            <a:defPPr>
              <a:defRPr lang="en-US"/>
            </a:defPPr>
            <a:lvl1pPr>
              <a:defRPr sz="2400">
                <a:latin typeface="Lato" panose="020B0604020202020204" charset="0"/>
                <a:ea typeface="Lato" panose="020B0604020202020204" charset="0"/>
                <a:cs typeface="Lato" panose="020B0604020202020204" charset="0"/>
              </a:defRPr>
            </a:lvl1pPr>
          </a:lstStyle>
          <a:p>
            <a:pPr algn="ctr"/>
            <a:r>
              <a:rPr lang="en-GB" dirty="0"/>
              <a:t>Learning an instrument</a:t>
            </a:r>
          </a:p>
        </p:txBody>
      </p:sp>
      <p:sp>
        <p:nvSpPr>
          <p:cNvPr id="9" name="TextBox 8"/>
          <p:cNvSpPr txBox="1"/>
          <p:nvPr/>
        </p:nvSpPr>
        <p:spPr>
          <a:xfrm>
            <a:off x="6935586" y="5771515"/>
            <a:ext cx="4339988" cy="461665"/>
          </a:xfrm>
          <a:prstGeom prst="rect">
            <a:avLst/>
          </a:prstGeom>
          <a:noFill/>
        </p:spPr>
        <p:txBody>
          <a:bodyPr wrap="square" rtlCol="0">
            <a:spAutoFit/>
          </a:bodyPr>
          <a:lstStyle/>
          <a:p>
            <a:pPr algn="ctr"/>
            <a:r>
              <a:rPr lang="en-GB" sz="2400" dirty="0">
                <a:latin typeface="Lato" panose="020B0604020202020204" charset="0"/>
                <a:ea typeface="Lato" panose="020B0604020202020204" charset="0"/>
                <a:cs typeface="Lato" panose="020B0604020202020204" charset="0"/>
              </a:rPr>
              <a:t>Benefits of outside interests</a:t>
            </a:r>
          </a:p>
        </p:txBody>
      </p:sp>
      <p:pic>
        <p:nvPicPr>
          <p:cNvPr id="2" name="Picture 1">
            <a:hlinkClick r:id="rId3"/>
          </p:cNvPr>
          <p:cNvPicPr>
            <a:picLocks noChangeAspect="1"/>
          </p:cNvPicPr>
          <p:nvPr/>
        </p:nvPicPr>
        <p:blipFill>
          <a:blip r:embed="rId4"/>
          <a:stretch>
            <a:fillRect/>
          </a:stretch>
        </p:blipFill>
        <p:spPr>
          <a:xfrm>
            <a:off x="805836" y="3025677"/>
            <a:ext cx="4830072" cy="2660040"/>
          </a:xfrm>
          <a:prstGeom prst="rect">
            <a:avLst/>
          </a:prstGeom>
        </p:spPr>
      </p:pic>
      <p:pic>
        <p:nvPicPr>
          <p:cNvPr id="8" name="Picture 7">
            <a:hlinkClick r:id="rId5"/>
          </p:cNvPr>
          <p:cNvPicPr>
            <a:picLocks noChangeAspect="1"/>
          </p:cNvPicPr>
          <p:nvPr/>
        </p:nvPicPr>
        <p:blipFill>
          <a:blip r:embed="rId6"/>
          <a:stretch>
            <a:fillRect/>
          </a:stretch>
        </p:blipFill>
        <p:spPr>
          <a:xfrm>
            <a:off x="6773651" y="3025677"/>
            <a:ext cx="4663858" cy="2648981"/>
          </a:xfrm>
          <a:prstGeom prst="rect">
            <a:avLst/>
          </a:prstGeom>
        </p:spPr>
      </p:pic>
    </p:spTree>
    <p:extLst>
      <p:ext uri="{BB962C8B-B14F-4D97-AF65-F5344CB8AC3E}">
        <p14:creationId xmlns:p14="http://schemas.microsoft.com/office/powerpoint/2010/main" val="4144490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90D11F-06F8-4967-8819-06C42BB8CCF5}"/>
              </a:ext>
            </a:extLst>
          </p:cNvPr>
          <p:cNvSpPr>
            <a:spLocks noGrp="1"/>
          </p:cNvSpPr>
          <p:nvPr>
            <p:ph type="sldNum" sz="quarter" idx="12"/>
          </p:nvPr>
        </p:nvSpPr>
        <p:spPr/>
        <p:txBody>
          <a:bodyPr/>
          <a:lstStyle/>
          <a:p>
            <a:fld id="{2D651D86-383D-45DB-A701-76B5BFCFE28F}" type="slidenum">
              <a:rPr lang="en-GB" smtClean="0"/>
              <a:pPr/>
              <a:t>12</a:t>
            </a:fld>
            <a:endParaRPr lang="en-GB" dirty="0"/>
          </a:p>
        </p:txBody>
      </p:sp>
      <p:sp>
        <p:nvSpPr>
          <p:cNvPr id="4" name="TextBox 3">
            <a:extLst>
              <a:ext uri="{FF2B5EF4-FFF2-40B4-BE49-F238E27FC236}">
                <a16:creationId xmlns:a16="http://schemas.microsoft.com/office/drawing/2014/main" id="{9825D0F5-F486-430A-BEE6-E767B9FAF2FB}"/>
              </a:ext>
            </a:extLst>
          </p:cNvPr>
          <p:cNvSpPr txBox="1"/>
          <p:nvPr/>
        </p:nvSpPr>
        <p:spPr>
          <a:xfrm>
            <a:off x="230042" y="144975"/>
            <a:ext cx="11378935" cy="1077218"/>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Assessing risks: learning a new hobby</a:t>
            </a:r>
          </a:p>
          <a:p>
            <a:r>
              <a:rPr lang="en-GB" sz="2000" b="1" dirty="0">
                <a:latin typeface="Lato" panose="020B0604020202020204" charset="0"/>
                <a:ea typeface="Lato" panose="020B0604020202020204" charset="0"/>
                <a:cs typeface="Lato" panose="020B0604020202020204" charset="0"/>
              </a:rPr>
              <a:t>You may have had these key ideas:</a:t>
            </a:r>
            <a:endParaRPr lang="en-GB" sz="4400" b="1" dirty="0">
              <a:solidFill>
                <a:srgbClr val="95519E"/>
              </a:solidFill>
              <a:latin typeface="League Spartan" panose="00000800000000000000" pitchFamily="50" charset="0"/>
            </a:endParaRPr>
          </a:p>
        </p:txBody>
      </p:sp>
      <p:sp>
        <p:nvSpPr>
          <p:cNvPr id="5" name="Footer Placeholder 18">
            <a:extLst>
              <a:ext uri="{FF2B5EF4-FFF2-40B4-BE49-F238E27FC236}">
                <a16:creationId xmlns:a16="http://schemas.microsoft.com/office/drawing/2014/main" id="{AC594854-E449-46E0-8FC0-52F666C21D31}"/>
              </a:ext>
            </a:extLst>
          </p:cNvPr>
          <p:cNvSpPr>
            <a:spLocks noGrp="1"/>
          </p:cNvSpPr>
          <p:nvPr>
            <p:ph type="ftr" sz="quarter" idx="11"/>
          </p:nvPr>
        </p:nvSpPr>
        <p:spPr>
          <a:xfrm>
            <a:off x="0" y="6355382"/>
            <a:ext cx="12192000" cy="365125"/>
          </a:xfrm>
        </p:spPr>
        <p:txBody>
          <a:bodyPr/>
          <a:lstStyle/>
          <a:p>
            <a:r>
              <a:rPr lang="en-GB" sz="1050" dirty="0"/>
              <a:t>© PSHE Association 2020</a:t>
            </a:r>
            <a:r>
              <a:rPr lang="en-GB" dirty="0"/>
              <a:t>	 </a:t>
            </a:r>
          </a:p>
        </p:txBody>
      </p:sp>
      <p:sp>
        <p:nvSpPr>
          <p:cNvPr id="8" name="Rectangle: Rounded Corners 3">
            <a:extLst>
              <a:ext uri="{FF2B5EF4-FFF2-40B4-BE49-F238E27FC236}">
                <a16:creationId xmlns:a16="http://schemas.microsoft.com/office/drawing/2014/main" id="{2ED2CE66-76B3-44D4-BC89-F896B74038AA}"/>
              </a:ext>
            </a:extLst>
          </p:cNvPr>
          <p:cNvSpPr/>
          <p:nvPr/>
        </p:nvSpPr>
        <p:spPr>
          <a:xfrm>
            <a:off x="307152" y="1425486"/>
            <a:ext cx="6629634" cy="1661841"/>
          </a:xfrm>
          <a:prstGeom prst="roundRect">
            <a:avLst/>
          </a:prstGeom>
          <a:solidFill>
            <a:schemeClr val="bg1"/>
          </a:solidFill>
          <a:ln w="381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Lato" panose="020B0604020202020204" charset="0"/>
                <a:ea typeface="Lato" panose="020B0604020202020204" charset="0"/>
                <a:cs typeface="Lato" panose="020B0604020202020204" charset="0"/>
              </a:rPr>
              <a:t>What are the risks involved?</a:t>
            </a:r>
            <a:endParaRPr lang="en-GB" sz="2400" dirty="0">
              <a:solidFill>
                <a:schemeClr val="tx1"/>
              </a:solidFill>
            </a:endParaRPr>
          </a:p>
          <a:p>
            <a:pPr marL="342900" indent="-342900">
              <a:buFont typeface="Arial" panose="020B0604020202020204" pitchFamily="34" charset="0"/>
              <a:buChar char="•"/>
            </a:pPr>
            <a:r>
              <a:rPr lang="en-GB" sz="2200" dirty="0">
                <a:solidFill>
                  <a:schemeClr val="tx1"/>
                </a:solidFill>
                <a:latin typeface="Lato" panose="020B0604020202020204" charset="0"/>
                <a:ea typeface="Lato" panose="020B0604020202020204" charset="0"/>
                <a:cs typeface="Lato" panose="020B0604020202020204" charset="0"/>
              </a:rPr>
              <a:t>Challenges can lead to disappointment</a:t>
            </a:r>
          </a:p>
          <a:p>
            <a:pPr marL="342900" indent="-342900">
              <a:buFont typeface="Arial" panose="020B0604020202020204" pitchFamily="34" charset="0"/>
              <a:buChar char="•"/>
            </a:pPr>
            <a:r>
              <a:rPr lang="en-GB" sz="2200" dirty="0">
                <a:solidFill>
                  <a:schemeClr val="tx1"/>
                </a:solidFill>
                <a:latin typeface="Lato" panose="020B0604020202020204" charset="0"/>
                <a:ea typeface="Lato" panose="020B0604020202020204" charset="0"/>
                <a:cs typeface="Lato" panose="020B0604020202020204" charset="0"/>
              </a:rPr>
              <a:t>May not enjoy the experience</a:t>
            </a:r>
          </a:p>
          <a:p>
            <a:pPr marL="342900" indent="-342900">
              <a:buFont typeface="Arial" panose="020B0604020202020204" pitchFamily="34" charset="0"/>
              <a:buChar char="•"/>
            </a:pPr>
            <a:r>
              <a:rPr lang="en-GB" sz="2200" dirty="0">
                <a:solidFill>
                  <a:schemeClr val="tx1"/>
                </a:solidFill>
                <a:latin typeface="Lato" panose="020B0604020202020204" charset="0"/>
                <a:ea typeface="Lato" panose="020B0604020202020204" charset="0"/>
                <a:cs typeface="Lato" panose="020B0604020202020204" charset="0"/>
              </a:rPr>
              <a:t>May be financial costs involved</a:t>
            </a:r>
          </a:p>
        </p:txBody>
      </p:sp>
      <p:graphicFrame>
        <p:nvGraphicFramePr>
          <p:cNvPr id="10" name="Table 9"/>
          <p:cNvGraphicFramePr>
            <a:graphicFrameLocks noGrp="1"/>
          </p:cNvGraphicFramePr>
          <p:nvPr>
            <p:extLst>
              <p:ext uri="{D42A27DB-BD31-4B8C-83A1-F6EECF244321}">
                <p14:modId xmlns:p14="http://schemas.microsoft.com/office/powerpoint/2010/main" val="1008214745"/>
              </p:ext>
            </p:extLst>
          </p:nvPr>
        </p:nvGraphicFramePr>
        <p:xfrm>
          <a:off x="7116323" y="1409892"/>
          <a:ext cx="4653112" cy="5310614"/>
        </p:xfrm>
        <a:graphic>
          <a:graphicData uri="http://schemas.openxmlformats.org/drawingml/2006/table">
            <a:tbl>
              <a:tblPr firstRow="1" bandRow="1">
                <a:tableStyleId>{69C7853C-536D-4A76-A0AE-DD22124D55A5}</a:tableStyleId>
              </a:tblPr>
              <a:tblGrid>
                <a:gridCol w="2326556">
                  <a:extLst>
                    <a:ext uri="{9D8B030D-6E8A-4147-A177-3AD203B41FA5}">
                      <a16:colId xmlns:a16="http://schemas.microsoft.com/office/drawing/2014/main" val="3987332867"/>
                    </a:ext>
                  </a:extLst>
                </a:gridCol>
                <a:gridCol w="2326556">
                  <a:extLst>
                    <a:ext uri="{9D8B030D-6E8A-4147-A177-3AD203B41FA5}">
                      <a16:colId xmlns:a16="http://schemas.microsoft.com/office/drawing/2014/main" val="980923731"/>
                    </a:ext>
                  </a:extLst>
                </a:gridCol>
              </a:tblGrid>
              <a:tr h="2655307">
                <a:tc>
                  <a:txBody>
                    <a:bodyPr/>
                    <a:lstStyle/>
                    <a:p>
                      <a:r>
                        <a:rPr lang="en-GB" dirty="0">
                          <a:solidFill>
                            <a:schemeClr val="tx1"/>
                          </a:solidFill>
                        </a:rPr>
                        <a:t>Potential</a:t>
                      </a:r>
                      <a:r>
                        <a:rPr lang="en-GB" baseline="0" dirty="0">
                          <a:solidFill>
                            <a:schemeClr val="tx1"/>
                          </a:solidFill>
                        </a:rPr>
                        <a:t> risks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GB" dirty="0">
                          <a:solidFill>
                            <a:schemeClr val="tx1"/>
                          </a:solidFill>
                        </a:rPr>
                        <a:t>Likelihood of harm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297408846"/>
                  </a:ext>
                </a:extLst>
              </a:tr>
              <a:tr h="2655307">
                <a:tc>
                  <a:txBody>
                    <a:bodyPr/>
                    <a:lstStyle/>
                    <a:p>
                      <a:r>
                        <a:rPr lang="en-GB" b="1" dirty="0"/>
                        <a:t>Safety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GB" b="1" dirty="0"/>
                        <a:t>Potential pay-offs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864559204"/>
                  </a:ext>
                </a:extLst>
              </a:tr>
            </a:tbl>
          </a:graphicData>
        </a:graphic>
      </p:graphicFrame>
      <p:sp>
        <p:nvSpPr>
          <p:cNvPr id="12" name="Rectangle: Rounded Corners 3">
            <a:extLst>
              <a:ext uri="{FF2B5EF4-FFF2-40B4-BE49-F238E27FC236}">
                <a16:creationId xmlns:a16="http://schemas.microsoft.com/office/drawing/2014/main" id="{2ED2CE66-76B3-44D4-BC89-F896B74038AA}"/>
              </a:ext>
            </a:extLst>
          </p:cNvPr>
          <p:cNvSpPr/>
          <p:nvPr/>
        </p:nvSpPr>
        <p:spPr>
          <a:xfrm>
            <a:off x="307152" y="3275026"/>
            <a:ext cx="6629634" cy="1128534"/>
          </a:xfrm>
          <a:prstGeom prst="roundRect">
            <a:avLst/>
          </a:prstGeom>
          <a:solidFill>
            <a:schemeClr val="bg1"/>
          </a:solidFill>
          <a:ln w="381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Lato" panose="020B0604020202020204" charset="0"/>
                <a:ea typeface="Lato" panose="020B0604020202020204" charset="0"/>
                <a:cs typeface="Lato" panose="020B0604020202020204" charset="0"/>
              </a:rPr>
              <a:t>What is the likelihood of harm?</a:t>
            </a:r>
            <a:endParaRPr lang="en-GB" sz="2400" dirty="0">
              <a:solidFill>
                <a:schemeClr val="tx1"/>
              </a:solidFill>
            </a:endParaRPr>
          </a:p>
          <a:p>
            <a:pPr marL="342900" indent="-342900">
              <a:buFont typeface="Arial" panose="020B0604020202020204" pitchFamily="34" charset="0"/>
              <a:buChar char="•"/>
            </a:pPr>
            <a:r>
              <a:rPr lang="en-GB" sz="2200" dirty="0">
                <a:solidFill>
                  <a:schemeClr val="tx1"/>
                </a:solidFill>
                <a:latin typeface="Lato" panose="020B0604020202020204" charset="0"/>
                <a:ea typeface="Lato" panose="020B0604020202020204" charset="0"/>
                <a:cs typeface="Lato" panose="020B0604020202020204" charset="0"/>
              </a:rPr>
              <a:t>With the exception of some riskier hobbies (e.g. extreme sports), there are limited harms.</a:t>
            </a:r>
          </a:p>
        </p:txBody>
      </p:sp>
      <p:sp>
        <p:nvSpPr>
          <p:cNvPr id="13" name="Rectangle: Rounded Corners 3">
            <a:extLst>
              <a:ext uri="{FF2B5EF4-FFF2-40B4-BE49-F238E27FC236}">
                <a16:creationId xmlns:a16="http://schemas.microsoft.com/office/drawing/2014/main" id="{2ED2CE66-76B3-44D4-BC89-F896B74038AA}"/>
              </a:ext>
            </a:extLst>
          </p:cNvPr>
          <p:cNvSpPr/>
          <p:nvPr/>
        </p:nvSpPr>
        <p:spPr>
          <a:xfrm>
            <a:off x="307152" y="4580356"/>
            <a:ext cx="6629634" cy="2140150"/>
          </a:xfrm>
          <a:prstGeom prst="roundRect">
            <a:avLst/>
          </a:prstGeom>
          <a:solidFill>
            <a:schemeClr val="bg1"/>
          </a:solidFill>
          <a:ln w="381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Lato" panose="020B0604020202020204" charset="0"/>
                <a:ea typeface="Lato" panose="020B0604020202020204" charset="0"/>
                <a:cs typeface="Lato" panose="020B0604020202020204" charset="0"/>
              </a:rPr>
              <a:t>What about safety measures?</a:t>
            </a:r>
            <a:endParaRPr lang="en-GB" sz="2400" dirty="0">
              <a:solidFill>
                <a:schemeClr val="tx1"/>
              </a:solidFill>
            </a:endParaRPr>
          </a:p>
          <a:p>
            <a:pPr marL="342900" indent="-342900">
              <a:buFont typeface="Arial" panose="020B0604020202020204" pitchFamily="34" charset="0"/>
              <a:buChar char="•"/>
            </a:pPr>
            <a:r>
              <a:rPr lang="en-GB" sz="2200" dirty="0">
                <a:solidFill>
                  <a:schemeClr val="tx1"/>
                </a:solidFill>
                <a:latin typeface="Lato" panose="020B0604020202020204" charset="0"/>
                <a:ea typeface="Lato" panose="020B0604020202020204" charset="0"/>
                <a:cs typeface="Lato" panose="020B0604020202020204" charset="0"/>
              </a:rPr>
              <a:t>Each hobby will have different things to consider — some sports require protective equipment, some creative pursuits require chemicals or hot tools which can be used safely if tuition and/or supervision are provided.</a:t>
            </a:r>
          </a:p>
        </p:txBody>
      </p:sp>
      <p:sp>
        <p:nvSpPr>
          <p:cNvPr id="14" name="Curved Down Arrow 13"/>
          <p:cNvSpPr/>
          <p:nvPr/>
        </p:nvSpPr>
        <p:spPr>
          <a:xfrm rot="20623073">
            <a:off x="6016123" y="1858914"/>
            <a:ext cx="1841326" cy="952590"/>
          </a:xfrm>
          <a:prstGeom prst="curvedDownArrow">
            <a:avLst>
              <a:gd name="adj1" fmla="val 25000"/>
              <a:gd name="adj2" fmla="val 96648"/>
              <a:gd name="adj3" fmla="val 34205"/>
            </a:avLst>
          </a:prstGeom>
          <a:solidFill>
            <a:srgbClr val="CC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urved Down Arrow 10"/>
          <p:cNvSpPr/>
          <p:nvPr/>
        </p:nvSpPr>
        <p:spPr>
          <a:xfrm rot="20623073">
            <a:off x="6480111" y="2745649"/>
            <a:ext cx="4209554" cy="952590"/>
          </a:xfrm>
          <a:prstGeom prst="curvedDownArrow">
            <a:avLst>
              <a:gd name="adj1" fmla="val 25000"/>
              <a:gd name="adj2" fmla="val 96648"/>
              <a:gd name="adj3" fmla="val 34205"/>
            </a:avLst>
          </a:prstGeom>
          <a:solidFill>
            <a:srgbClr val="CC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Curved Down Arrow 14"/>
          <p:cNvSpPr/>
          <p:nvPr/>
        </p:nvSpPr>
        <p:spPr>
          <a:xfrm rot="20623073">
            <a:off x="6310753" y="4731086"/>
            <a:ext cx="1841326" cy="952590"/>
          </a:xfrm>
          <a:prstGeom prst="curvedDownArrow">
            <a:avLst>
              <a:gd name="adj1" fmla="val 25000"/>
              <a:gd name="adj2" fmla="val 96648"/>
              <a:gd name="adj3" fmla="val 34205"/>
            </a:avLst>
          </a:prstGeom>
          <a:solidFill>
            <a:srgbClr val="CC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1042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90D11F-06F8-4967-8819-06C42BB8CCF5}"/>
              </a:ext>
            </a:extLst>
          </p:cNvPr>
          <p:cNvSpPr>
            <a:spLocks noGrp="1"/>
          </p:cNvSpPr>
          <p:nvPr>
            <p:ph type="sldNum" sz="quarter" idx="12"/>
          </p:nvPr>
        </p:nvSpPr>
        <p:spPr/>
        <p:txBody>
          <a:bodyPr/>
          <a:lstStyle/>
          <a:p>
            <a:fld id="{2D651D86-383D-45DB-A701-76B5BFCFE28F}" type="slidenum">
              <a:rPr lang="en-GB" smtClean="0"/>
              <a:pPr/>
              <a:t>13</a:t>
            </a:fld>
            <a:endParaRPr lang="en-GB" dirty="0"/>
          </a:p>
        </p:txBody>
      </p:sp>
      <p:sp>
        <p:nvSpPr>
          <p:cNvPr id="4" name="TextBox 3">
            <a:extLst>
              <a:ext uri="{FF2B5EF4-FFF2-40B4-BE49-F238E27FC236}">
                <a16:creationId xmlns:a16="http://schemas.microsoft.com/office/drawing/2014/main" id="{9825D0F5-F486-430A-BEE6-E767B9FAF2FB}"/>
              </a:ext>
            </a:extLst>
          </p:cNvPr>
          <p:cNvSpPr txBox="1"/>
          <p:nvPr/>
        </p:nvSpPr>
        <p:spPr>
          <a:xfrm>
            <a:off x="295498" y="235281"/>
            <a:ext cx="11378935" cy="1077218"/>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Assessing risks: learning a new hobby</a:t>
            </a:r>
          </a:p>
          <a:p>
            <a:r>
              <a:rPr lang="en-GB" sz="2000" b="1" dirty="0">
                <a:latin typeface="Lato" panose="020B0604020202020204" charset="0"/>
                <a:ea typeface="Lato" panose="020B0604020202020204" charset="0"/>
                <a:cs typeface="Lato" panose="020B0604020202020204" charset="0"/>
              </a:rPr>
              <a:t>You may have had these key ideas:</a:t>
            </a:r>
            <a:endParaRPr lang="en-GB" sz="4400" b="1" dirty="0">
              <a:solidFill>
                <a:srgbClr val="95519E"/>
              </a:solidFill>
              <a:latin typeface="League Spartan" panose="00000800000000000000" pitchFamily="50" charset="0"/>
            </a:endParaRPr>
          </a:p>
        </p:txBody>
      </p:sp>
      <p:sp>
        <p:nvSpPr>
          <p:cNvPr id="5" name="Footer Placeholder 18">
            <a:extLst>
              <a:ext uri="{FF2B5EF4-FFF2-40B4-BE49-F238E27FC236}">
                <a16:creationId xmlns:a16="http://schemas.microsoft.com/office/drawing/2014/main" id="{AC594854-E449-46E0-8FC0-52F666C21D31}"/>
              </a:ext>
            </a:extLst>
          </p:cNvPr>
          <p:cNvSpPr>
            <a:spLocks noGrp="1"/>
          </p:cNvSpPr>
          <p:nvPr>
            <p:ph type="ftr" sz="quarter" idx="11"/>
          </p:nvPr>
        </p:nvSpPr>
        <p:spPr>
          <a:xfrm>
            <a:off x="0" y="6355382"/>
            <a:ext cx="12192000" cy="365125"/>
          </a:xfrm>
        </p:spPr>
        <p:txBody>
          <a:bodyPr/>
          <a:lstStyle/>
          <a:p>
            <a:r>
              <a:rPr lang="en-GB" sz="1050" dirty="0"/>
              <a:t>© PSHE Association 2021</a:t>
            </a:r>
            <a:r>
              <a:rPr lang="en-GB" dirty="0"/>
              <a:t>	 </a:t>
            </a:r>
          </a:p>
        </p:txBody>
      </p:sp>
      <p:sp>
        <p:nvSpPr>
          <p:cNvPr id="8" name="Rectangle: Rounded Corners 3">
            <a:extLst>
              <a:ext uri="{FF2B5EF4-FFF2-40B4-BE49-F238E27FC236}">
                <a16:creationId xmlns:a16="http://schemas.microsoft.com/office/drawing/2014/main" id="{2ED2CE66-76B3-44D4-BC89-F896B74038AA}"/>
              </a:ext>
            </a:extLst>
          </p:cNvPr>
          <p:cNvSpPr/>
          <p:nvPr/>
        </p:nvSpPr>
        <p:spPr>
          <a:xfrm>
            <a:off x="390500" y="1391632"/>
            <a:ext cx="6629634" cy="4445497"/>
          </a:xfrm>
          <a:prstGeom prst="roundRect">
            <a:avLst/>
          </a:prstGeom>
          <a:solidFill>
            <a:schemeClr val="bg1"/>
          </a:solidFill>
          <a:ln w="381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Lato" panose="020B0604020202020204" charset="0"/>
                <a:ea typeface="Lato" panose="020B0604020202020204" charset="0"/>
                <a:cs typeface="Lato" panose="020B0604020202020204" charset="0"/>
              </a:rPr>
              <a:t>What are the potential pay-offs involved?</a:t>
            </a:r>
            <a:endParaRPr lang="en-GB" sz="2400" dirty="0">
              <a:solidFill>
                <a:schemeClr val="tx1"/>
              </a:solidFill>
            </a:endParaRPr>
          </a:p>
          <a:p>
            <a:pPr marL="342900" indent="-342900">
              <a:buFont typeface="Arial" panose="020B0604020202020204" pitchFamily="34" charset="0"/>
              <a:buChar char="•"/>
            </a:pPr>
            <a:r>
              <a:rPr lang="en-GB" sz="2200" dirty="0">
                <a:solidFill>
                  <a:schemeClr val="tx1"/>
                </a:solidFill>
                <a:latin typeface="Lato" panose="020B0604020202020204" charset="0"/>
                <a:ea typeface="Lato" panose="020B0604020202020204" charset="0"/>
                <a:cs typeface="Lato" panose="020B0604020202020204" charset="0"/>
              </a:rPr>
              <a:t>Research suggests that creative hobbies and sports can improve mental and physical health. One study found that even less physically active hobbies can improve physical health.</a:t>
            </a:r>
          </a:p>
          <a:p>
            <a:pPr marL="342900" indent="-342900">
              <a:buFont typeface="Arial" panose="020B0604020202020204" pitchFamily="34" charset="0"/>
              <a:buChar char="•"/>
            </a:pPr>
            <a:r>
              <a:rPr lang="en-GB" sz="2200" dirty="0">
                <a:solidFill>
                  <a:schemeClr val="tx1"/>
                </a:solidFill>
                <a:latin typeface="Lato" panose="020B0604020202020204" charset="0"/>
                <a:ea typeface="Lato" panose="020B0604020202020204" charset="0"/>
                <a:cs typeface="Lato" panose="020B0604020202020204" charset="0"/>
              </a:rPr>
              <a:t>Research also suggests we are likely to think more positively and creatively if we engage in creative interests.</a:t>
            </a:r>
          </a:p>
          <a:p>
            <a:pPr marL="342900" indent="-342900">
              <a:buFont typeface="Arial" panose="020B0604020202020204" pitchFamily="34" charset="0"/>
              <a:buChar char="•"/>
            </a:pPr>
            <a:r>
              <a:rPr lang="en-GB" sz="2200" dirty="0">
                <a:solidFill>
                  <a:schemeClr val="tx1"/>
                </a:solidFill>
                <a:latin typeface="Lato" panose="020B0604020202020204" charset="0"/>
                <a:ea typeface="Lato" panose="020B0604020202020204" charset="0"/>
                <a:cs typeface="Lato" panose="020B0604020202020204" charset="0"/>
              </a:rPr>
              <a:t>Hobbies can lead to additional career options.</a:t>
            </a:r>
          </a:p>
          <a:p>
            <a:pPr marL="342900" indent="-342900">
              <a:buFont typeface="Arial" panose="020B0604020202020204" pitchFamily="34" charset="0"/>
              <a:buChar char="•"/>
            </a:pPr>
            <a:r>
              <a:rPr lang="en-GB" sz="2200" dirty="0">
                <a:solidFill>
                  <a:schemeClr val="tx1"/>
                </a:solidFill>
                <a:latin typeface="Lato" panose="020B0604020202020204" charset="0"/>
                <a:ea typeface="Lato" panose="020B0604020202020204" charset="0"/>
                <a:cs typeface="Lato" panose="020B0604020202020204" charset="0"/>
              </a:rPr>
              <a:t>Social and enjoyment aspects of new hobbies can provide further quality of life benefits.</a:t>
            </a:r>
          </a:p>
        </p:txBody>
      </p:sp>
      <p:graphicFrame>
        <p:nvGraphicFramePr>
          <p:cNvPr id="10" name="Table 9"/>
          <p:cNvGraphicFramePr>
            <a:graphicFrameLocks noGrp="1"/>
          </p:cNvGraphicFramePr>
          <p:nvPr>
            <p:extLst>
              <p:ext uri="{D42A27DB-BD31-4B8C-83A1-F6EECF244321}">
                <p14:modId xmlns:p14="http://schemas.microsoft.com/office/powerpoint/2010/main" val="1008214745"/>
              </p:ext>
            </p:extLst>
          </p:nvPr>
        </p:nvGraphicFramePr>
        <p:xfrm>
          <a:off x="7116323" y="1409892"/>
          <a:ext cx="4653112" cy="5310614"/>
        </p:xfrm>
        <a:graphic>
          <a:graphicData uri="http://schemas.openxmlformats.org/drawingml/2006/table">
            <a:tbl>
              <a:tblPr firstRow="1" bandRow="1">
                <a:tableStyleId>{69C7853C-536D-4A76-A0AE-DD22124D55A5}</a:tableStyleId>
              </a:tblPr>
              <a:tblGrid>
                <a:gridCol w="2326556">
                  <a:extLst>
                    <a:ext uri="{9D8B030D-6E8A-4147-A177-3AD203B41FA5}">
                      <a16:colId xmlns:a16="http://schemas.microsoft.com/office/drawing/2014/main" val="3987332867"/>
                    </a:ext>
                  </a:extLst>
                </a:gridCol>
                <a:gridCol w="2326556">
                  <a:extLst>
                    <a:ext uri="{9D8B030D-6E8A-4147-A177-3AD203B41FA5}">
                      <a16:colId xmlns:a16="http://schemas.microsoft.com/office/drawing/2014/main" val="980923731"/>
                    </a:ext>
                  </a:extLst>
                </a:gridCol>
              </a:tblGrid>
              <a:tr h="2655307">
                <a:tc>
                  <a:txBody>
                    <a:bodyPr/>
                    <a:lstStyle/>
                    <a:p>
                      <a:r>
                        <a:rPr lang="en-GB" dirty="0">
                          <a:solidFill>
                            <a:schemeClr val="tx1"/>
                          </a:solidFill>
                        </a:rPr>
                        <a:t>Potential</a:t>
                      </a:r>
                      <a:r>
                        <a:rPr lang="en-GB" baseline="0" dirty="0">
                          <a:solidFill>
                            <a:schemeClr val="tx1"/>
                          </a:solidFill>
                        </a:rPr>
                        <a:t> risks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GB" dirty="0">
                          <a:solidFill>
                            <a:schemeClr val="tx1"/>
                          </a:solidFill>
                        </a:rPr>
                        <a:t>Likelihood of harm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297408846"/>
                  </a:ext>
                </a:extLst>
              </a:tr>
              <a:tr h="2655307">
                <a:tc>
                  <a:txBody>
                    <a:bodyPr/>
                    <a:lstStyle/>
                    <a:p>
                      <a:r>
                        <a:rPr lang="en-GB" b="1" dirty="0"/>
                        <a:t>Safety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GB" b="1" dirty="0"/>
                        <a:t>Potential pay-offs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864559204"/>
                  </a:ext>
                </a:extLst>
              </a:tr>
            </a:tbl>
          </a:graphicData>
        </a:graphic>
      </p:graphicFrame>
      <p:sp>
        <p:nvSpPr>
          <p:cNvPr id="11" name="Curved Down Arrow 10"/>
          <p:cNvSpPr/>
          <p:nvPr/>
        </p:nvSpPr>
        <p:spPr>
          <a:xfrm rot="1328974">
            <a:off x="6626993" y="4182700"/>
            <a:ext cx="4896789" cy="869629"/>
          </a:xfrm>
          <a:prstGeom prst="curvedDownArrow">
            <a:avLst>
              <a:gd name="adj1" fmla="val 25000"/>
              <a:gd name="adj2" fmla="val 96648"/>
              <a:gd name="adj3" fmla="val 34205"/>
            </a:avLst>
          </a:prstGeom>
          <a:solidFill>
            <a:srgbClr val="CC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Art, Background, Black, Button, Camera, Color, Moder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00" y="5943347"/>
            <a:ext cx="1283495" cy="857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int, Tube, Art, Color, Colorful, Oil, Craft, Mi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9042" y="5791072"/>
            <a:ext cx="1477007" cy="9954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nnis Racket, Tennis, Tennis Ball, B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8515" y="5870205"/>
            <a:ext cx="1940707" cy="970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902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Positive, Therapy, Positivity, Recovery, Rehabili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9497" y="1633039"/>
            <a:ext cx="4159698" cy="41596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B6CEA63-673F-4661-95A0-403D506BA9FE}"/>
              </a:ext>
            </a:extLst>
          </p:cNvPr>
          <p:cNvSpPr txBox="1"/>
          <p:nvPr/>
        </p:nvSpPr>
        <p:spPr>
          <a:xfrm>
            <a:off x="619497" y="600533"/>
            <a:ext cx="9658608" cy="769441"/>
          </a:xfrm>
          <a:prstGeom prst="rect">
            <a:avLst/>
          </a:prstGeom>
          <a:solidFill>
            <a:srgbClr val="F9E3E7">
              <a:alpha val="0"/>
            </a:srgbClr>
          </a:solidFill>
        </p:spPr>
        <p:txBody>
          <a:bodyPr wrap="square" rtlCol="0">
            <a:spAutoFit/>
          </a:bodyPr>
          <a:lstStyle/>
          <a:p>
            <a:pPr lvl="0">
              <a:defRPr/>
            </a:pPr>
            <a:r>
              <a:rPr lang="en-GB" sz="44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 </a:t>
            </a:r>
            <a:endParaRPr lang="en-GB" sz="4400" b="1" strike="sngStrike"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8" name="TextBox 7">
            <a:extLst>
              <a:ext uri="{FF2B5EF4-FFF2-40B4-BE49-F238E27FC236}">
                <a16:creationId xmlns:a16="http://schemas.microsoft.com/office/drawing/2014/main" id="{3B6CEA63-673F-4661-95A0-403D506BA9FE}"/>
              </a:ext>
            </a:extLst>
          </p:cNvPr>
          <p:cNvSpPr txBox="1"/>
          <p:nvPr/>
        </p:nvSpPr>
        <p:spPr>
          <a:xfrm>
            <a:off x="391886" y="337468"/>
            <a:ext cx="11800114" cy="2185214"/>
          </a:xfrm>
          <a:prstGeom prst="rect">
            <a:avLst/>
          </a:prstGeom>
          <a:solidFill>
            <a:srgbClr val="F9E3E7">
              <a:alpha val="0"/>
            </a:srgbClr>
          </a:solidFill>
        </p:spPr>
        <p:txBody>
          <a:bodyPr wrap="square" rtlCol="0">
            <a:spAutoFit/>
          </a:bodyPr>
          <a:lstStyle/>
          <a:p>
            <a:pPr lvl="0">
              <a:defRPr/>
            </a:pPr>
            <a:r>
              <a:rPr lang="en-GB" sz="4400" b="1" dirty="0">
                <a:solidFill>
                  <a:srgbClr val="95519E"/>
                </a:solidFill>
                <a:latin typeface="League Spartan" panose="00000800000000000000" pitchFamily="50" charset="0"/>
              </a:rPr>
              <a:t>Assessing risk: Reflection</a:t>
            </a:r>
          </a:p>
          <a:p>
            <a:pPr>
              <a:defRPr/>
            </a:pPr>
            <a:endParaRPr lang="en-GB" sz="2400" b="1" dirty="0">
              <a:latin typeface="Lato" panose="020B0604020202020204" charset="0"/>
              <a:ea typeface="Lato" panose="020B0604020202020204" charset="0"/>
              <a:cs typeface="Lato" panose="020B0604020202020204" charset="0"/>
            </a:endParaRPr>
          </a:p>
          <a:p>
            <a:pPr>
              <a:defRPr/>
            </a:pPr>
            <a:r>
              <a:rPr lang="en-GB" sz="2400" b="1" dirty="0">
                <a:latin typeface="Lato" panose="020B0604020202020204" charset="0"/>
                <a:ea typeface="Lato" panose="020B0604020202020204" charset="0"/>
                <a:cs typeface="Lato" panose="020B0604020202020204" charset="0"/>
              </a:rPr>
              <a:t>Note down your reflections from this activity by answering these questions.</a:t>
            </a:r>
          </a:p>
          <a:p>
            <a:pPr lvl="0">
              <a:defRPr/>
            </a:pPr>
            <a:endParaRPr lang="en-GB" sz="4400" b="1" dirty="0">
              <a:solidFill>
                <a:srgbClr val="95519E"/>
              </a:solidFill>
              <a:latin typeface="League Spartan" panose="00000800000000000000" pitchFamily="50" charset="0"/>
            </a:endParaRPr>
          </a:p>
        </p:txBody>
      </p:sp>
      <p:sp>
        <p:nvSpPr>
          <p:cNvPr id="2" name="TextBox 1"/>
          <p:cNvSpPr txBox="1"/>
          <p:nvPr/>
        </p:nvSpPr>
        <p:spPr>
          <a:xfrm>
            <a:off x="5448801" y="2257650"/>
            <a:ext cx="5273749" cy="3046988"/>
          </a:xfrm>
          <a:prstGeom prst="rect">
            <a:avLst/>
          </a:prstGeom>
          <a:noFill/>
        </p:spPr>
        <p:txBody>
          <a:bodyPr wrap="square" rtlCol="0">
            <a:spAutoFit/>
          </a:bodyPr>
          <a:lstStyle/>
          <a:p>
            <a:pPr marL="457200" indent="-457200">
              <a:buFont typeface="Arial" panose="020B0604020202020204" pitchFamily="34" charset="0"/>
              <a:buChar char="•"/>
            </a:pPr>
            <a:r>
              <a:rPr lang="en-GB" sz="2400" b="1" dirty="0">
                <a:latin typeface="Lato" panose="020B0604020202020204" charset="0"/>
                <a:ea typeface="Lato" panose="020B0604020202020204" charset="0"/>
                <a:cs typeface="Lato" panose="020B0604020202020204" charset="0"/>
              </a:rPr>
              <a:t>What did this activity tell you about risk?</a:t>
            </a:r>
          </a:p>
          <a:p>
            <a:pPr marL="457200" indent="-457200">
              <a:buFont typeface="Arial" panose="020B0604020202020204" pitchFamily="34" charset="0"/>
              <a:buChar char="•"/>
            </a:pPr>
            <a:endParaRPr lang="en-GB" sz="2400" b="1" dirty="0">
              <a:latin typeface="Lato" panose="020B0604020202020204" charset="0"/>
              <a:ea typeface="Lato" panose="020B0604020202020204" charset="0"/>
              <a:cs typeface="Lato" panose="020B0604020202020204" charset="0"/>
            </a:endParaRPr>
          </a:p>
          <a:p>
            <a:pPr marL="457200" indent="-457200">
              <a:buFont typeface="Arial" panose="020B0604020202020204" pitchFamily="34" charset="0"/>
              <a:buChar char="•"/>
            </a:pPr>
            <a:r>
              <a:rPr lang="en-GB" sz="2400" b="1" dirty="0">
                <a:latin typeface="Lato" panose="020B0604020202020204" charset="0"/>
                <a:ea typeface="Lato" panose="020B0604020202020204" charset="0"/>
                <a:cs typeface="Lato" panose="020B0604020202020204" charset="0"/>
              </a:rPr>
              <a:t>How can we decide if a risk is worth taking or not?</a:t>
            </a:r>
          </a:p>
          <a:p>
            <a:pPr marL="457200" indent="-457200">
              <a:buFont typeface="Arial" panose="020B0604020202020204" pitchFamily="34" charset="0"/>
              <a:buChar char="•"/>
            </a:pPr>
            <a:endParaRPr lang="en-GB" sz="2400" b="1" dirty="0">
              <a:latin typeface="Lato" panose="020B0604020202020204" charset="0"/>
              <a:ea typeface="Lato" panose="020B0604020202020204" charset="0"/>
              <a:cs typeface="Lato" panose="020B0604020202020204" charset="0"/>
            </a:endParaRPr>
          </a:p>
          <a:p>
            <a:pPr marL="457200" indent="-457200">
              <a:buFont typeface="Arial" panose="020B0604020202020204" pitchFamily="34" charset="0"/>
              <a:buChar char="•"/>
            </a:pPr>
            <a:r>
              <a:rPr lang="en-GB" sz="2400" b="1" dirty="0">
                <a:latin typeface="Lato" panose="020B0604020202020204" charset="0"/>
                <a:ea typeface="Lato" panose="020B0604020202020204" charset="0"/>
                <a:cs typeface="Lato" panose="020B0604020202020204" charset="0"/>
              </a:rPr>
              <a:t>What can reduce the risks in a situation?</a:t>
            </a:r>
          </a:p>
        </p:txBody>
      </p:sp>
      <p:sp>
        <p:nvSpPr>
          <p:cNvPr id="11" name="Footer Placeholder 3"/>
          <p:cNvSpPr txBox="1">
            <a:spLocks/>
          </p:cNvSpPr>
          <p:nvPr/>
        </p:nvSpPr>
        <p:spPr>
          <a:xfrm>
            <a:off x="442597" y="6457346"/>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Tree>
    <p:extLst>
      <p:ext uri="{BB962C8B-B14F-4D97-AF65-F5344CB8AC3E}">
        <p14:creationId xmlns:p14="http://schemas.microsoft.com/office/powerpoint/2010/main" val="923690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Positive, Therapy, Positivity, Recovery, Rehabili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9497" y="1633039"/>
            <a:ext cx="4159698" cy="41596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B6CEA63-673F-4661-95A0-403D506BA9FE}"/>
              </a:ext>
            </a:extLst>
          </p:cNvPr>
          <p:cNvSpPr txBox="1"/>
          <p:nvPr/>
        </p:nvSpPr>
        <p:spPr>
          <a:xfrm>
            <a:off x="619497" y="600533"/>
            <a:ext cx="9658608" cy="769441"/>
          </a:xfrm>
          <a:prstGeom prst="rect">
            <a:avLst/>
          </a:prstGeom>
          <a:solidFill>
            <a:srgbClr val="F9E3E7">
              <a:alpha val="0"/>
            </a:srgbClr>
          </a:solidFill>
        </p:spPr>
        <p:txBody>
          <a:bodyPr wrap="square" rtlCol="0">
            <a:spAutoFit/>
          </a:bodyPr>
          <a:lstStyle/>
          <a:p>
            <a:pPr lvl="0">
              <a:defRPr/>
            </a:pPr>
            <a:r>
              <a:rPr lang="en-GB" sz="44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 </a:t>
            </a:r>
            <a:endParaRPr lang="en-GB" sz="4400" b="1" strike="sngStrike"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8" name="TextBox 7">
            <a:extLst>
              <a:ext uri="{FF2B5EF4-FFF2-40B4-BE49-F238E27FC236}">
                <a16:creationId xmlns:a16="http://schemas.microsoft.com/office/drawing/2014/main" id="{3B6CEA63-673F-4661-95A0-403D506BA9FE}"/>
              </a:ext>
            </a:extLst>
          </p:cNvPr>
          <p:cNvSpPr txBox="1"/>
          <p:nvPr/>
        </p:nvSpPr>
        <p:spPr>
          <a:xfrm>
            <a:off x="391886" y="337468"/>
            <a:ext cx="11800114" cy="2185214"/>
          </a:xfrm>
          <a:prstGeom prst="rect">
            <a:avLst/>
          </a:prstGeom>
          <a:solidFill>
            <a:srgbClr val="F9E3E7">
              <a:alpha val="0"/>
            </a:srgbClr>
          </a:solidFill>
        </p:spPr>
        <p:txBody>
          <a:bodyPr wrap="square" rtlCol="0">
            <a:spAutoFit/>
          </a:bodyPr>
          <a:lstStyle/>
          <a:p>
            <a:pPr lvl="0">
              <a:defRPr/>
            </a:pPr>
            <a:r>
              <a:rPr lang="en-GB" sz="4400" b="1" dirty="0">
                <a:solidFill>
                  <a:srgbClr val="95519E"/>
                </a:solidFill>
                <a:latin typeface="League Spartan" panose="00000800000000000000" pitchFamily="50" charset="0"/>
              </a:rPr>
              <a:t>Assessing risk: Reflection</a:t>
            </a:r>
          </a:p>
          <a:p>
            <a:pPr>
              <a:defRPr/>
            </a:pPr>
            <a:endParaRPr lang="en-GB" sz="2400" b="1" dirty="0">
              <a:latin typeface="Lato" panose="020B0604020202020204" charset="0"/>
              <a:ea typeface="Lato" panose="020B0604020202020204" charset="0"/>
              <a:cs typeface="Lato" panose="020B0604020202020204" charset="0"/>
            </a:endParaRPr>
          </a:p>
          <a:p>
            <a:pPr>
              <a:defRPr/>
            </a:pPr>
            <a:r>
              <a:rPr lang="en-GB" sz="2400" b="1" dirty="0">
                <a:latin typeface="Lato" panose="020B0604020202020204" charset="0"/>
                <a:ea typeface="Lato" panose="020B0604020202020204" charset="0"/>
                <a:cs typeface="Lato" panose="020B0604020202020204" charset="0"/>
              </a:rPr>
              <a:t>Key ideas you may have thought about:</a:t>
            </a:r>
          </a:p>
          <a:p>
            <a:pPr lvl="0">
              <a:defRPr/>
            </a:pPr>
            <a:endParaRPr lang="en-GB" sz="4400" b="1" dirty="0">
              <a:solidFill>
                <a:srgbClr val="95519E"/>
              </a:solidFill>
              <a:latin typeface="League Spartan" panose="00000800000000000000" pitchFamily="50" charset="0"/>
            </a:endParaRPr>
          </a:p>
        </p:txBody>
      </p:sp>
      <p:sp>
        <p:nvSpPr>
          <p:cNvPr id="2" name="TextBox 1"/>
          <p:cNvSpPr txBox="1"/>
          <p:nvPr/>
        </p:nvSpPr>
        <p:spPr>
          <a:xfrm>
            <a:off x="4308953" y="1895552"/>
            <a:ext cx="7540669" cy="4154984"/>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Risk is a part of life so we need to learn to assess risks that </a:t>
            </a:r>
            <a:r>
              <a:rPr lang="en-GB" sz="2400" i="1" dirty="0">
                <a:latin typeface="Lato" panose="020B0604020202020204" charset="0"/>
                <a:ea typeface="Lato" panose="020B0604020202020204" charset="0"/>
                <a:cs typeface="Lato" panose="020B0604020202020204" charset="0"/>
              </a:rPr>
              <a:t>are</a:t>
            </a:r>
            <a:r>
              <a:rPr lang="en-GB" sz="2400" dirty="0">
                <a:latin typeface="Lato" panose="020B0604020202020204" charset="0"/>
                <a:ea typeface="Lato" panose="020B0604020202020204" charset="0"/>
                <a:cs typeface="Lato" panose="020B0604020202020204" charset="0"/>
              </a:rPr>
              <a:t> and </a:t>
            </a:r>
            <a:r>
              <a:rPr lang="en-GB" sz="2400" i="1" dirty="0">
                <a:latin typeface="Lato" panose="020B0604020202020204" charset="0"/>
                <a:ea typeface="Lato" panose="020B0604020202020204" charset="0"/>
                <a:cs typeface="Lato" panose="020B0604020202020204" charset="0"/>
              </a:rPr>
              <a:t>are not</a:t>
            </a:r>
            <a:r>
              <a:rPr lang="en-GB" sz="2400" dirty="0">
                <a:latin typeface="Lato" panose="020B0604020202020204" charset="0"/>
                <a:ea typeface="Lato" panose="020B0604020202020204" charset="0"/>
                <a:cs typeface="Lato" panose="020B0604020202020204" charset="0"/>
              </a:rPr>
              <a:t> worth taking.</a:t>
            </a:r>
          </a:p>
          <a:p>
            <a:pPr marL="457200" indent="-457200">
              <a:buFont typeface="Arial" panose="020B0604020202020204" pitchFamily="34" charset="0"/>
              <a:buChar char="•"/>
            </a:pPr>
            <a:endParaRPr lang="en-GB" sz="2400" dirty="0">
              <a:latin typeface="Lato" panose="020B0604020202020204" charset="0"/>
              <a:ea typeface="Lato" panose="020B0604020202020204" charset="0"/>
              <a:cs typeface="Lato" panose="020B0604020202020204" charset="0"/>
            </a:endParaRPr>
          </a:p>
          <a:p>
            <a:pPr marL="457200" indent="-4572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Our ‘gut reaction’ often tells us useful information about whether a risk is worth taking or not.</a:t>
            </a:r>
          </a:p>
          <a:p>
            <a:pPr marL="457200" indent="-457200">
              <a:buFont typeface="Arial" panose="020B0604020202020204" pitchFamily="34" charset="0"/>
              <a:buChar char="•"/>
            </a:pPr>
            <a:endParaRPr lang="en-GB" sz="2400" dirty="0">
              <a:latin typeface="Lato" panose="020B0604020202020204" charset="0"/>
              <a:ea typeface="Lato" panose="020B0604020202020204" charset="0"/>
              <a:cs typeface="Lato" panose="020B0604020202020204" charset="0"/>
            </a:endParaRPr>
          </a:p>
          <a:p>
            <a:pPr marL="457200" indent="-4572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The greater the risk of harm, the less likely it is that it is worth taking the risk, whatever the pay-off.</a:t>
            </a:r>
          </a:p>
          <a:p>
            <a:pPr marL="457200" indent="-457200">
              <a:buFont typeface="Arial" panose="020B0604020202020204" pitchFamily="34" charset="0"/>
              <a:buChar char="•"/>
            </a:pPr>
            <a:endParaRPr lang="en-GB" sz="2400" dirty="0">
              <a:latin typeface="Lato" panose="020B0604020202020204" charset="0"/>
              <a:ea typeface="Lato" panose="020B0604020202020204" charset="0"/>
              <a:cs typeface="Lato" panose="020B0604020202020204" charset="0"/>
            </a:endParaRPr>
          </a:p>
          <a:p>
            <a:pPr marL="457200" indent="-4572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Sometimes we can reduce risks by thinking ahead about any safety measures we can put in place.</a:t>
            </a:r>
          </a:p>
        </p:txBody>
      </p:sp>
      <p:sp>
        <p:nvSpPr>
          <p:cNvPr id="11" name="Footer Placeholder 3"/>
          <p:cNvSpPr txBox="1">
            <a:spLocks/>
          </p:cNvSpPr>
          <p:nvPr/>
        </p:nvSpPr>
        <p:spPr>
          <a:xfrm>
            <a:off x="442597" y="6457346"/>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Tree>
    <p:extLst>
      <p:ext uri="{BB962C8B-B14F-4D97-AF65-F5344CB8AC3E}">
        <p14:creationId xmlns:p14="http://schemas.microsoft.com/office/powerpoint/2010/main" val="2114779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3CEC6F-204D-44D8-BA4C-3408112486F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Rectangle 3">
            <a:extLst>
              <a:ext uri="{FF2B5EF4-FFF2-40B4-BE49-F238E27FC236}">
                <a16:creationId xmlns:a16="http://schemas.microsoft.com/office/drawing/2014/main" id="{5F21F481-CC2C-4BB1-AE90-A727DF841B0B}"/>
              </a:ext>
            </a:extLst>
          </p:cNvPr>
          <p:cNvSpPr/>
          <p:nvPr/>
        </p:nvSpPr>
        <p:spPr>
          <a:xfrm>
            <a:off x="317094" y="1070041"/>
            <a:ext cx="10772376" cy="1077218"/>
          </a:xfrm>
          <a:prstGeom prst="rect">
            <a:avLst/>
          </a:prstGeom>
        </p:spPr>
        <p:txBody>
          <a:bodyPr wrap="square">
            <a:spAutoFit/>
          </a:bodyPr>
          <a:lstStyle/>
          <a:p>
            <a:r>
              <a:rPr lang="en-GB" sz="3200" b="1" dirty="0">
                <a:latin typeface="Lato" panose="020B0604020202020204" charset="0"/>
                <a:ea typeface="Lato" panose="020B0604020202020204" charset="0"/>
                <a:cs typeface="Lato" panose="020B0604020202020204" charset="0"/>
              </a:rPr>
              <a:t>Note down the advice a good friend would give Ty to help him decide what to do in this situation.</a:t>
            </a:r>
            <a:endParaRPr lang="en-GB" sz="2400" dirty="0">
              <a:latin typeface="Lato" panose="020B0604020202020204" charset="0"/>
              <a:ea typeface="Lato" panose="020B0604020202020204" charset="0"/>
              <a:cs typeface="Lato" panose="020B0604020202020204" charset="0"/>
            </a:endParaRPr>
          </a:p>
        </p:txBody>
      </p:sp>
      <p:sp>
        <p:nvSpPr>
          <p:cNvPr id="5" name="TextBox 4">
            <a:extLst>
              <a:ext uri="{FF2B5EF4-FFF2-40B4-BE49-F238E27FC236}">
                <a16:creationId xmlns:a16="http://schemas.microsoft.com/office/drawing/2014/main" id="{1DF4D115-4BA4-4321-AAAD-DD53F7C47C0F}"/>
              </a:ext>
            </a:extLst>
          </p:cNvPr>
          <p:cNvSpPr txBox="1"/>
          <p:nvPr/>
        </p:nvSpPr>
        <p:spPr>
          <a:xfrm>
            <a:off x="216687" y="278825"/>
            <a:ext cx="10666608"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advice could we give Ty?</a:t>
            </a:r>
            <a:endParaRPr lang="en-GB" sz="4400" b="1" dirty="0">
              <a:latin typeface="League Spartan" panose="020B0604020202020204" charset="0"/>
              <a:ea typeface="Lato" panose="020B0604020202020204" charset="0"/>
              <a:cs typeface="Lato" panose="020B0604020202020204" charset="0"/>
            </a:endParaRPr>
          </a:p>
        </p:txBody>
      </p:sp>
      <p:sp>
        <p:nvSpPr>
          <p:cNvPr id="10" name="Footer Placeholder 1">
            <a:extLst>
              <a:ext uri="{FF2B5EF4-FFF2-40B4-BE49-F238E27FC236}">
                <a16:creationId xmlns:a16="http://schemas.microsoft.com/office/drawing/2014/main" id="{7404DB0E-A5C1-45AB-8E9D-03C34121508D}"/>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p>
        </p:txBody>
      </p:sp>
      <p:sp>
        <p:nvSpPr>
          <p:cNvPr id="11" name="TextBox 10">
            <a:extLst>
              <a:ext uri="{FF2B5EF4-FFF2-40B4-BE49-F238E27FC236}">
                <a16:creationId xmlns:a16="http://schemas.microsoft.com/office/drawing/2014/main" id="{3C802498-6D1A-44BF-A8C0-F135125BF93F}"/>
              </a:ext>
            </a:extLst>
          </p:cNvPr>
          <p:cNvSpPr txBox="1"/>
          <p:nvPr/>
        </p:nvSpPr>
        <p:spPr>
          <a:xfrm>
            <a:off x="508000" y="2252903"/>
            <a:ext cx="11261436" cy="1938992"/>
          </a:xfrm>
          <a:prstGeom prst="rect">
            <a:avLst/>
          </a:prstGeom>
          <a:noFill/>
        </p:spPr>
        <p:txBody>
          <a:bodyPr wrap="square" rtlCol="0">
            <a:spAutoFit/>
          </a:bodyPr>
          <a:lstStyle/>
          <a:p>
            <a:r>
              <a:rPr lang="en-GB" sz="2000" dirty="0">
                <a:latin typeface="Lato" panose="020B0604020202020204" charset="0"/>
                <a:ea typeface="Lato" panose="020B0604020202020204" charset="0"/>
                <a:cs typeface="Lato" panose="020B0604020202020204" charset="0"/>
              </a:rPr>
              <a:t>Right now it is normal to crave something exciting but risky dares are not the way to improve mood or relieve boredom.</a:t>
            </a:r>
          </a:p>
          <a:p>
            <a:endParaRPr lang="en-GB" sz="2000" dirty="0">
              <a:latin typeface="Lato" panose="020B0604020202020204" charset="0"/>
              <a:ea typeface="Lato" panose="020B0604020202020204" charset="0"/>
              <a:cs typeface="Lato" panose="020B0604020202020204" charset="0"/>
            </a:endParaRPr>
          </a:p>
          <a:p>
            <a:r>
              <a:rPr lang="en-GB" sz="2000" dirty="0">
                <a:latin typeface="Lato" panose="020B0604020202020204" charset="0"/>
                <a:ea typeface="Lato" panose="020B0604020202020204" charset="0"/>
                <a:cs typeface="Lato" panose="020B0604020202020204" charset="0"/>
              </a:rPr>
              <a:t>The feeling Ty described is our internal ‘warning sign’ that reminds us to stop and assess the risks.</a:t>
            </a:r>
          </a:p>
          <a:p>
            <a:endParaRPr lang="en-GB" sz="2000" dirty="0">
              <a:latin typeface="Lato" panose="020B0604020202020204" charset="0"/>
              <a:ea typeface="Lato" panose="020B0604020202020204" charset="0"/>
              <a:cs typeface="Lato" panose="020B0604020202020204" charset="0"/>
            </a:endParaRPr>
          </a:p>
          <a:p>
            <a:r>
              <a:rPr lang="en-GB" sz="2000" dirty="0">
                <a:latin typeface="Lato" panose="020B0604020202020204" charset="0"/>
                <a:ea typeface="Lato" panose="020B0604020202020204" charset="0"/>
                <a:cs typeface="Lato" panose="020B0604020202020204" charset="0"/>
              </a:rPr>
              <a:t>Temporary relief from boredom is never worth risking injury through dares and challenges.</a:t>
            </a:r>
          </a:p>
        </p:txBody>
      </p:sp>
      <p:sp>
        <p:nvSpPr>
          <p:cNvPr id="8" name="Rectangle 7">
            <a:extLst>
              <a:ext uri="{FF2B5EF4-FFF2-40B4-BE49-F238E27FC236}">
                <a16:creationId xmlns:a16="http://schemas.microsoft.com/office/drawing/2014/main" id="{DB14651A-4B3C-4811-906F-1E9D910EF034}"/>
              </a:ext>
            </a:extLst>
          </p:cNvPr>
          <p:cNvSpPr/>
          <p:nvPr/>
        </p:nvSpPr>
        <p:spPr>
          <a:xfrm>
            <a:off x="317094" y="2220774"/>
            <a:ext cx="11663624" cy="2458589"/>
          </a:xfrm>
          <a:prstGeom prst="rect">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a:solidFill>
                  <a:srgbClr val="95519E"/>
                </a:solidFill>
                <a:latin typeface="Lato" panose="020B0604020202020204" charset="0"/>
                <a:ea typeface="Lato" panose="020B0604020202020204" charset="0"/>
                <a:cs typeface="Lato" panose="020B0604020202020204" charset="0"/>
              </a:rPr>
              <a:t>Ty is bored during lockdown so is excited when a friend challenges him to a dare. But then a feeling in the pit of his stomach tells him it might not be such a good idea.</a:t>
            </a:r>
          </a:p>
        </p:txBody>
      </p:sp>
      <p:sp>
        <p:nvSpPr>
          <p:cNvPr id="12" name="Arrow: Up 11">
            <a:extLst>
              <a:ext uri="{FF2B5EF4-FFF2-40B4-BE49-F238E27FC236}">
                <a16:creationId xmlns:a16="http://schemas.microsoft.com/office/drawing/2014/main" id="{AE6DCB6F-06E6-4D2B-AB59-E6B14DB37CC3}"/>
              </a:ext>
            </a:extLst>
          </p:cNvPr>
          <p:cNvSpPr/>
          <p:nvPr/>
        </p:nvSpPr>
        <p:spPr>
          <a:xfrm>
            <a:off x="3062516" y="4722912"/>
            <a:ext cx="6066968" cy="1651362"/>
          </a:xfrm>
          <a:prstGeom prst="upArrow">
            <a:avLst/>
          </a:prstGeom>
          <a:solidFill>
            <a:srgbClr val="F1B3FF"/>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dirty="0">
                <a:solidFill>
                  <a:srgbClr val="B137C9"/>
                </a:solidFill>
                <a:latin typeface="Lato" panose="020B0604020202020204" charset="0"/>
                <a:ea typeface="Lato" panose="020B0604020202020204" charset="0"/>
                <a:cs typeface="Lato" panose="020B0604020202020204" charset="0"/>
              </a:rPr>
              <a:t>Click on the text box to reveal some hints: Does your advice include some of these key points?</a:t>
            </a:r>
          </a:p>
        </p:txBody>
      </p:sp>
    </p:spTree>
    <p:extLst>
      <p:ext uri="{BB962C8B-B14F-4D97-AF65-F5344CB8AC3E}">
        <p14:creationId xmlns:p14="http://schemas.microsoft.com/office/powerpoint/2010/main" val="1176389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619497" y="600533"/>
            <a:ext cx="9658608" cy="769441"/>
          </a:xfrm>
          <a:prstGeom prst="rect">
            <a:avLst/>
          </a:prstGeom>
          <a:solidFill>
            <a:srgbClr val="F9E3E7">
              <a:alpha val="0"/>
            </a:srgbClr>
          </a:solidFill>
        </p:spPr>
        <p:txBody>
          <a:bodyPr wrap="square" rtlCol="0">
            <a:spAutoFit/>
          </a:bodyPr>
          <a:lstStyle/>
          <a:p>
            <a:pPr lvl="0">
              <a:defRPr/>
            </a:pPr>
            <a:r>
              <a:rPr lang="en-GB" sz="44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 </a:t>
            </a:r>
            <a:endParaRPr lang="en-GB" sz="4400" b="1" strike="sngStrike"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8" name="TextBox 7">
            <a:extLst>
              <a:ext uri="{FF2B5EF4-FFF2-40B4-BE49-F238E27FC236}">
                <a16:creationId xmlns:a16="http://schemas.microsoft.com/office/drawing/2014/main" id="{3B6CEA63-673F-4661-95A0-403D506BA9FE}"/>
              </a:ext>
            </a:extLst>
          </p:cNvPr>
          <p:cNvSpPr txBox="1"/>
          <p:nvPr/>
        </p:nvSpPr>
        <p:spPr>
          <a:xfrm>
            <a:off x="391886" y="337468"/>
            <a:ext cx="11722832" cy="769441"/>
          </a:xfrm>
          <a:prstGeom prst="rect">
            <a:avLst/>
          </a:prstGeom>
          <a:solidFill>
            <a:srgbClr val="F9E3E7">
              <a:alpha val="0"/>
            </a:srgbClr>
          </a:solidFill>
        </p:spPr>
        <p:txBody>
          <a:bodyPr wrap="square" rtlCol="0">
            <a:spAutoFit/>
          </a:bodyPr>
          <a:lstStyle/>
          <a:p>
            <a:pPr lvl="0">
              <a:defRPr/>
            </a:pPr>
            <a:r>
              <a:rPr lang="en-GB" sz="4400" b="1" dirty="0">
                <a:solidFill>
                  <a:srgbClr val="95519E"/>
                </a:solidFill>
                <a:latin typeface="League Spartan" panose="00000800000000000000" pitchFamily="50" charset="0"/>
              </a:rPr>
              <a:t>Five top tips</a:t>
            </a:r>
          </a:p>
        </p:txBody>
      </p:sp>
      <p:sp>
        <p:nvSpPr>
          <p:cNvPr id="2" name="TextBox 1"/>
          <p:cNvSpPr txBox="1"/>
          <p:nvPr/>
        </p:nvSpPr>
        <p:spPr>
          <a:xfrm>
            <a:off x="5787656" y="1843190"/>
            <a:ext cx="5222722" cy="1384995"/>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To finish off, write down </a:t>
            </a:r>
            <a:r>
              <a:rPr lang="en-GB" sz="2800" b="1" dirty="0">
                <a:latin typeface="Lato" panose="020B0604020202020204" charset="0"/>
                <a:ea typeface="Lato" panose="020B0604020202020204" charset="0"/>
                <a:cs typeface="Lato" panose="020B0604020202020204" charset="0"/>
              </a:rPr>
              <a:t>5 top tips</a:t>
            </a:r>
            <a:r>
              <a:rPr lang="en-GB" sz="2800" dirty="0">
                <a:latin typeface="Lato" panose="020B0604020202020204" charset="0"/>
                <a:ea typeface="Lato" panose="020B0604020202020204" charset="0"/>
                <a:cs typeface="Lato" panose="020B0604020202020204" charset="0"/>
              </a:rPr>
              <a:t> for people needing to manage risk in a situation.</a:t>
            </a:r>
          </a:p>
        </p:txBody>
      </p:sp>
      <p:pic>
        <p:nvPicPr>
          <p:cNvPr id="4098" name="Picture 2" descr="Pixel Cells, Idea, Visualization"/>
          <p:cNvPicPr>
            <a:picLocks noChangeAspect="1" noChangeArrowheads="1"/>
          </p:cNvPicPr>
          <p:nvPr/>
        </p:nvPicPr>
        <p:blipFill rotWithShape="1">
          <a:blip r:embed="rId3">
            <a:extLst>
              <a:ext uri="{28A0092B-C50C-407E-A947-70E740481C1C}">
                <a14:useLocalDpi xmlns:a14="http://schemas.microsoft.com/office/drawing/2010/main" val="0"/>
              </a:ext>
            </a:extLst>
          </a:blip>
          <a:srcRect t="-1" r="36396" b="732"/>
          <a:stretch/>
        </p:blipFill>
        <p:spPr bwMode="auto">
          <a:xfrm>
            <a:off x="8112794" y="2908840"/>
            <a:ext cx="2017987" cy="2428191"/>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3"/>
          <p:cNvSpPr txBox="1">
            <a:spLocks/>
          </p:cNvSpPr>
          <p:nvPr/>
        </p:nvSpPr>
        <p:spPr>
          <a:xfrm>
            <a:off x="442597" y="6457346"/>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pic>
        <p:nvPicPr>
          <p:cNvPr id="13" name="Picture 12" descr="Dialog, Tip, Advice, Hint, Speaking, Tal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617" y="1674775"/>
            <a:ext cx="4274998" cy="304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268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619497" y="600533"/>
            <a:ext cx="9658608" cy="769441"/>
          </a:xfrm>
          <a:prstGeom prst="rect">
            <a:avLst/>
          </a:prstGeom>
          <a:solidFill>
            <a:srgbClr val="F9E3E7">
              <a:alpha val="0"/>
            </a:srgbClr>
          </a:solidFill>
        </p:spPr>
        <p:txBody>
          <a:bodyPr wrap="square" rtlCol="0">
            <a:spAutoFit/>
          </a:bodyPr>
          <a:lstStyle/>
          <a:p>
            <a:pPr lvl="0">
              <a:defRPr/>
            </a:pPr>
            <a:r>
              <a:rPr lang="en-GB" sz="44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 </a:t>
            </a:r>
            <a:endParaRPr lang="en-GB" sz="4400" b="1" strike="sngStrike"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8" name="TextBox 7">
            <a:extLst>
              <a:ext uri="{FF2B5EF4-FFF2-40B4-BE49-F238E27FC236}">
                <a16:creationId xmlns:a16="http://schemas.microsoft.com/office/drawing/2014/main" id="{3B6CEA63-673F-4661-95A0-403D506BA9FE}"/>
              </a:ext>
            </a:extLst>
          </p:cNvPr>
          <p:cNvSpPr txBox="1"/>
          <p:nvPr/>
        </p:nvSpPr>
        <p:spPr>
          <a:xfrm>
            <a:off x="391886" y="337468"/>
            <a:ext cx="11722832" cy="1754326"/>
          </a:xfrm>
          <a:prstGeom prst="rect">
            <a:avLst/>
          </a:prstGeom>
          <a:solidFill>
            <a:srgbClr val="F9E3E7">
              <a:alpha val="0"/>
            </a:srgbClr>
          </a:solidFill>
        </p:spPr>
        <p:txBody>
          <a:bodyPr wrap="square" rtlCol="0">
            <a:spAutoFit/>
          </a:bodyPr>
          <a:lstStyle/>
          <a:p>
            <a:pPr lvl="0">
              <a:defRPr/>
            </a:pPr>
            <a:r>
              <a:rPr lang="en-GB" sz="4400" b="1" dirty="0">
                <a:solidFill>
                  <a:srgbClr val="95519E"/>
                </a:solidFill>
                <a:latin typeface="League Spartan" panose="00000800000000000000" pitchFamily="50" charset="0"/>
              </a:rPr>
              <a:t>Five top tips</a:t>
            </a:r>
          </a:p>
          <a:p>
            <a:pPr>
              <a:defRPr/>
            </a:pPr>
            <a:r>
              <a:rPr lang="en-GB" sz="2000" b="1" dirty="0">
                <a:latin typeface="Lato" panose="020B0604020202020204" charset="0"/>
                <a:ea typeface="Lato" panose="020B0604020202020204" charset="0"/>
                <a:cs typeface="Lato" panose="020B0604020202020204" charset="0"/>
              </a:rPr>
              <a:t>Did you include some of these tips?</a:t>
            </a:r>
          </a:p>
          <a:p>
            <a:pPr lvl="0">
              <a:defRPr/>
            </a:pPr>
            <a:endParaRPr lang="en-GB" sz="4400" b="1" dirty="0">
              <a:solidFill>
                <a:srgbClr val="95519E"/>
              </a:solidFill>
              <a:latin typeface="League Spartan" panose="00000800000000000000" pitchFamily="50" charset="0"/>
            </a:endParaRPr>
          </a:p>
        </p:txBody>
      </p:sp>
      <p:sp>
        <p:nvSpPr>
          <p:cNvPr id="11" name="Footer Placeholder 3"/>
          <p:cNvSpPr txBox="1">
            <a:spLocks/>
          </p:cNvSpPr>
          <p:nvPr/>
        </p:nvSpPr>
        <p:spPr>
          <a:xfrm>
            <a:off x="442597" y="6457346"/>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pic>
        <p:nvPicPr>
          <p:cNvPr id="3" name="Picture 2" descr="Dialog, Tip, Advice, Hint, Speaking, Tal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617" y="1674775"/>
            <a:ext cx="4274998" cy="304148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4">
            <a:extLst>
              <a:ext uri="{FF2B5EF4-FFF2-40B4-BE49-F238E27FC236}">
                <a16:creationId xmlns:a16="http://schemas.microsoft.com/office/drawing/2014/main" id="{43048115-3144-48AB-B870-5733FFCF8718}"/>
              </a:ext>
            </a:extLst>
          </p:cNvPr>
          <p:cNvSpPr/>
          <p:nvPr/>
        </p:nvSpPr>
        <p:spPr>
          <a:xfrm>
            <a:off x="5463579" y="601750"/>
            <a:ext cx="2811554" cy="1284020"/>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Think before acting</a:t>
            </a:r>
          </a:p>
        </p:txBody>
      </p:sp>
      <p:sp>
        <p:nvSpPr>
          <p:cNvPr id="13" name="Rectangle: Rounded Corners 4">
            <a:extLst>
              <a:ext uri="{FF2B5EF4-FFF2-40B4-BE49-F238E27FC236}">
                <a16:creationId xmlns:a16="http://schemas.microsoft.com/office/drawing/2014/main" id="{43048115-3144-48AB-B870-5733FFCF8718}"/>
              </a:ext>
            </a:extLst>
          </p:cNvPr>
          <p:cNvSpPr/>
          <p:nvPr/>
        </p:nvSpPr>
        <p:spPr>
          <a:xfrm>
            <a:off x="8444814" y="586302"/>
            <a:ext cx="3216918" cy="1274592"/>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Slow down to give yourself time to think</a:t>
            </a:r>
          </a:p>
        </p:txBody>
      </p:sp>
      <p:sp>
        <p:nvSpPr>
          <p:cNvPr id="14" name="Rectangle: Rounded Corners 4">
            <a:extLst>
              <a:ext uri="{FF2B5EF4-FFF2-40B4-BE49-F238E27FC236}">
                <a16:creationId xmlns:a16="http://schemas.microsoft.com/office/drawing/2014/main" id="{43048115-3144-48AB-B870-5733FFCF8718}"/>
              </a:ext>
            </a:extLst>
          </p:cNvPr>
          <p:cNvSpPr/>
          <p:nvPr/>
        </p:nvSpPr>
        <p:spPr>
          <a:xfrm>
            <a:off x="7490564" y="3436174"/>
            <a:ext cx="4192035" cy="1210777"/>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Be wary of focusing too much on the pay-off and not the risks</a:t>
            </a:r>
          </a:p>
        </p:txBody>
      </p:sp>
      <p:sp>
        <p:nvSpPr>
          <p:cNvPr id="15" name="Rectangle: Rounded Corners 4">
            <a:extLst>
              <a:ext uri="{FF2B5EF4-FFF2-40B4-BE49-F238E27FC236}">
                <a16:creationId xmlns:a16="http://schemas.microsoft.com/office/drawing/2014/main" id="{43048115-3144-48AB-B870-5733FFCF8718}"/>
              </a:ext>
            </a:extLst>
          </p:cNvPr>
          <p:cNvSpPr/>
          <p:nvPr/>
        </p:nvSpPr>
        <p:spPr>
          <a:xfrm>
            <a:off x="7490564" y="4783802"/>
            <a:ext cx="4171168" cy="1284020"/>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Support friends by not encouraging them to take unnecessary risks</a:t>
            </a:r>
          </a:p>
        </p:txBody>
      </p:sp>
      <p:sp>
        <p:nvSpPr>
          <p:cNvPr id="16" name="Rectangle: Rounded Corners 4">
            <a:extLst>
              <a:ext uri="{FF2B5EF4-FFF2-40B4-BE49-F238E27FC236}">
                <a16:creationId xmlns:a16="http://schemas.microsoft.com/office/drawing/2014/main" id="{43048115-3144-48AB-B870-5733FFCF8718}"/>
              </a:ext>
            </a:extLst>
          </p:cNvPr>
          <p:cNvSpPr/>
          <p:nvPr/>
        </p:nvSpPr>
        <p:spPr>
          <a:xfrm>
            <a:off x="5746885" y="2055656"/>
            <a:ext cx="3128208" cy="1190430"/>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Find ways to reduce risks if the activity is valuable</a:t>
            </a:r>
          </a:p>
        </p:txBody>
      </p:sp>
      <p:sp>
        <p:nvSpPr>
          <p:cNvPr id="17" name="Rectangle: Rounded Corners 4">
            <a:extLst>
              <a:ext uri="{FF2B5EF4-FFF2-40B4-BE49-F238E27FC236}">
                <a16:creationId xmlns:a16="http://schemas.microsoft.com/office/drawing/2014/main" id="{43048115-3144-48AB-B870-5733FFCF8718}"/>
              </a:ext>
            </a:extLst>
          </p:cNvPr>
          <p:cNvSpPr/>
          <p:nvPr/>
        </p:nvSpPr>
        <p:spPr>
          <a:xfrm>
            <a:off x="9094363" y="2022621"/>
            <a:ext cx="2588236" cy="1258154"/>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Get advice if you need it</a:t>
            </a:r>
          </a:p>
        </p:txBody>
      </p:sp>
      <p:sp>
        <p:nvSpPr>
          <p:cNvPr id="18" name="Rectangle: Rounded Corners 4">
            <a:extLst>
              <a:ext uri="{FF2B5EF4-FFF2-40B4-BE49-F238E27FC236}">
                <a16:creationId xmlns:a16="http://schemas.microsoft.com/office/drawing/2014/main" id="{43048115-3144-48AB-B870-5733FFCF8718}"/>
              </a:ext>
            </a:extLst>
          </p:cNvPr>
          <p:cNvSpPr/>
          <p:nvPr/>
        </p:nvSpPr>
        <p:spPr>
          <a:xfrm>
            <a:off x="3534744" y="4783802"/>
            <a:ext cx="3828113" cy="1284020"/>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Listen to your gut feeling if something doesn’t feel right</a:t>
            </a:r>
          </a:p>
        </p:txBody>
      </p:sp>
      <p:sp>
        <p:nvSpPr>
          <p:cNvPr id="19" name="Rectangle: Rounded Corners 4">
            <a:extLst>
              <a:ext uri="{FF2B5EF4-FFF2-40B4-BE49-F238E27FC236}">
                <a16:creationId xmlns:a16="http://schemas.microsoft.com/office/drawing/2014/main" id="{43048115-3144-48AB-B870-5733FFCF8718}"/>
              </a:ext>
            </a:extLst>
          </p:cNvPr>
          <p:cNvSpPr/>
          <p:nvPr/>
        </p:nvSpPr>
        <p:spPr>
          <a:xfrm>
            <a:off x="517613" y="4783802"/>
            <a:ext cx="2847451" cy="1258154"/>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Support friends taking positive risks</a:t>
            </a:r>
          </a:p>
        </p:txBody>
      </p:sp>
    </p:spTree>
    <p:extLst>
      <p:ext uri="{BB962C8B-B14F-4D97-AF65-F5344CB8AC3E}">
        <p14:creationId xmlns:p14="http://schemas.microsoft.com/office/powerpoint/2010/main" val="1819466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a:t>© PSHE Association 2021</a:t>
            </a:r>
            <a:r>
              <a:rPr lang="en-GB" dirty="0"/>
              <a:t>	 </a:t>
            </a: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19</a:t>
            </a:fld>
            <a:endParaRPr lang="en-GB" dirty="0"/>
          </a:p>
        </p:txBody>
      </p:sp>
      <p:sp>
        <p:nvSpPr>
          <p:cNvPr id="13" name="TextBox 12"/>
          <p:cNvSpPr txBox="1"/>
          <p:nvPr/>
        </p:nvSpPr>
        <p:spPr>
          <a:xfrm>
            <a:off x="460150" y="466836"/>
            <a:ext cx="7405273"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Remember!</a:t>
            </a:r>
          </a:p>
        </p:txBody>
      </p:sp>
      <p:sp>
        <p:nvSpPr>
          <p:cNvPr id="3" name="Rectangle 2"/>
          <p:cNvSpPr/>
          <p:nvPr/>
        </p:nvSpPr>
        <p:spPr>
          <a:xfrm>
            <a:off x="460150" y="1236277"/>
            <a:ext cx="11458581" cy="830997"/>
          </a:xfrm>
          <a:prstGeom prst="rect">
            <a:avLst/>
          </a:prstGeom>
        </p:spPr>
        <p:txBody>
          <a:bodyPr wrap="square">
            <a:spAutoFit/>
          </a:bodyPr>
          <a:lstStyle/>
          <a:p>
            <a:pPr lvl="0"/>
            <a:r>
              <a:rPr lang="en-US" sz="2400" b="1" dirty="0">
                <a:solidFill>
                  <a:prstClr val="black"/>
                </a:solidFill>
                <a:latin typeface="Lato" panose="020B0604020202020204" charset="0"/>
                <a:ea typeface="Lato" panose="020B0604020202020204" charset="0"/>
                <a:cs typeface="Lato" panose="020B0604020202020204" charset="0"/>
              </a:rPr>
              <a:t>If you are worried about anything from today’s session, talking to an adult you trust is one of the best ways to find help. Alternatively, </a:t>
            </a:r>
            <a:r>
              <a:rPr lang="en-US" sz="2400" b="1" dirty="0" err="1">
                <a:solidFill>
                  <a:prstClr val="black"/>
                </a:solidFill>
                <a:latin typeface="Lato" panose="020B0604020202020204" charset="0"/>
                <a:ea typeface="Lato" panose="020B0604020202020204" charset="0"/>
                <a:cs typeface="Lato" panose="020B0604020202020204" charset="0"/>
              </a:rPr>
              <a:t>ChildLine</a:t>
            </a:r>
            <a:r>
              <a:rPr lang="en-US" sz="2400" b="1" dirty="0">
                <a:solidFill>
                  <a:prstClr val="black"/>
                </a:solidFill>
                <a:latin typeface="Lato" panose="020B0604020202020204" charset="0"/>
                <a:ea typeface="Lato" panose="020B0604020202020204" charset="0"/>
                <a:cs typeface="Lato" panose="020B0604020202020204" charset="0"/>
              </a:rPr>
              <a:t> can help.</a:t>
            </a:r>
          </a:p>
        </p:txBody>
      </p:sp>
      <p:grpSp>
        <p:nvGrpSpPr>
          <p:cNvPr id="12" name="Group 11">
            <a:extLst>
              <a:ext uri="{FF2B5EF4-FFF2-40B4-BE49-F238E27FC236}">
                <a16:creationId xmlns:a16="http://schemas.microsoft.com/office/drawing/2014/main" id="{3D86C2C5-FE81-4A46-9EE7-0D289879B923}"/>
              </a:ext>
            </a:extLst>
          </p:cNvPr>
          <p:cNvGrpSpPr/>
          <p:nvPr/>
        </p:nvGrpSpPr>
        <p:grpSpPr>
          <a:xfrm>
            <a:off x="2201914" y="2216879"/>
            <a:ext cx="7975051" cy="3347571"/>
            <a:chOff x="2179559" y="1024963"/>
            <a:chExt cx="7975051" cy="3347571"/>
          </a:xfrm>
        </p:grpSpPr>
        <p:pic>
          <p:nvPicPr>
            <p:cNvPr id="14" name="Picture 6" descr="Directory, Wood, Shield, Signposts">
              <a:extLst>
                <a:ext uri="{FF2B5EF4-FFF2-40B4-BE49-F238E27FC236}">
                  <a16:creationId xmlns:a16="http://schemas.microsoft.com/office/drawing/2014/main" id="{F66ACA5A-D73C-4BE9-8944-43F9BCFC4ABC}"/>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79559" y="1024963"/>
              <a:ext cx="7975051" cy="334757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B3E26A3-0F2A-4D87-AFF2-1413C6FB7C29}"/>
                </a:ext>
              </a:extLst>
            </p:cNvPr>
            <p:cNvSpPr txBox="1"/>
            <p:nvPr/>
          </p:nvSpPr>
          <p:spPr>
            <a:xfrm>
              <a:off x="3823529" y="2958278"/>
              <a:ext cx="4687109" cy="830997"/>
            </a:xfrm>
            <a:prstGeom prst="rect">
              <a:avLst/>
            </a:prstGeom>
            <a:noFill/>
          </p:spPr>
          <p:txBody>
            <a:bodyPr wrap="square" rtlCol="0">
              <a:spAutoFit/>
            </a:bodyPr>
            <a:lstStyle/>
            <a:p>
              <a:r>
                <a:rPr lang="en-US" sz="2400" b="1" dirty="0">
                  <a:latin typeface="Lato" panose="020F0502020204030203" pitchFamily="34" charset="0"/>
                  <a:ea typeface="Lato" panose="020F0502020204030203" pitchFamily="34" charset="0"/>
                  <a:cs typeface="Lato" panose="020F0502020204030203" pitchFamily="34" charset="0"/>
                </a:rPr>
                <a:t>ChildLine: </a:t>
              </a:r>
              <a:r>
                <a:rPr lang="en-US" sz="2400" b="1" dirty="0">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www.childline.org.uk</a:t>
              </a:r>
              <a:r>
                <a:rPr lang="en-US" sz="2400" b="1" dirty="0">
                  <a:latin typeface="Lato" panose="020F0502020204030203" pitchFamily="34" charset="0"/>
                  <a:ea typeface="Lato" panose="020F0502020204030203" pitchFamily="34" charset="0"/>
                  <a:cs typeface="Lato" panose="020F0502020204030203" pitchFamily="34" charset="0"/>
                </a:rPr>
                <a:t> </a:t>
              </a:r>
            </a:p>
            <a:p>
              <a:r>
                <a:rPr lang="en-US" sz="2400" b="1" dirty="0">
                  <a:latin typeface="Lato" panose="020F0502020204030203" pitchFamily="34" charset="0"/>
                  <a:ea typeface="Lato" panose="020F0502020204030203" pitchFamily="34" charset="0"/>
                  <a:cs typeface="Lato" panose="020F0502020204030203" pitchFamily="34" charset="0"/>
                </a:rPr>
                <a:t>	      0800 1111</a:t>
              </a:r>
            </a:p>
          </p:txBody>
        </p:sp>
        <p:sp>
          <p:nvSpPr>
            <p:cNvPr id="18" name="TextBox 17">
              <a:extLst>
                <a:ext uri="{FF2B5EF4-FFF2-40B4-BE49-F238E27FC236}">
                  <a16:creationId xmlns:a16="http://schemas.microsoft.com/office/drawing/2014/main" id="{A8CDE929-AC08-45C6-A079-E7D87D1E236C}"/>
                </a:ext>
              </a:extLst>
            </p:cNvPr>
            <p:cNvSpPr txBox="1"/>
            <p:nvPr/>
          </p:nvSpPr>
          <p:spPr>
            <a:xfrm>
              <a:off x="3858673" y="2130404"/>
              <a:ext cx="4429944" cy="461665"/>
            </a:xfrm>
            <a:prstGeom prst="rect">
              <a:avLst/>
            </a:prstGeom>
            <a:noFill/>
          </p:spPr>
          <p:txBody>
            <a:bodyPr wrap="square" rtlCol="0">
              <a:spAutoFit/>
            </a:bodyPr>
            <a:lstStyle/>
            <a:p>
              <a:pPr algn="ctr"/>
              <a:r>
                <a:rPr lang="en-GB" sz="2400" b="1" dirty="0">
                  <a:latin typeface="Lato" panose="020B0604020202020204" charset="0"/>
                  <a:ea typeface="Lato" panose="020B0604020202020204" charset="0"/>
                  <a:cs typeface="Lato" panose="020B0604020202020204" charset="0"/>
                </a:rPr>
                <a:t>Talk to a trusted adult</a:t>
              </a:r>
            </a:p>
          </p:txBody>
        </p:sp>
      </p:grpSp>
    </p:spTree>
    <p:extLst>
      <p:ext uri="{BB962C8B-B14F-4D97-AF65-F5344CB8AC3E}">
        <p14:creationId xmlns:p14="http://schemas.microsoft.com/office/powerpoint/2010/main" val="400497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2D3C55-C760-4A14-8EFC-33B87C8E911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Box 2">
            <a:extLst>
              <a:ext uri="{FF2B5EF4-FFF2-40B4-BE49-F238E27FC236}">
                <a16:creationId xmlns:a16="http://schemas.microsoft.com/office/drawing/2014/main" id="{97346AE2-F68E-4990-8046-445506D54812}"/>
              </a:ext>
            </a:extLst>
          </p:cNvPr>
          <p:cNvSpPr txBox="1"/>
          <p:nvPr/>
        </p:nvSpPr>
        <p:spPr>
          <a:xfrm>
            <a:off x="171449" y="363909"/>
            <a:ext cx="11755079" cy="584775"/>
          </a:xfrm>
          <a:prstGeom prst="rect">
            <a:avLst/>
          </a:prstGeom>
          <a:solidFill>
            <a:srgbClr val="95519E"/>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Parents </a:t>
            </a:r>
            <a:r>
              <a:rPr lang="en-GB" sz="3200" dirty="0">
                <a:solidFill>
                  <a:prstClr val="white"/>
                </a:solidFill>
                <a:latin typeface="League Spartan" panose="00000800000000000000" pitchFamily="50" charset="0"/>
                <a:ea typeface="Open Sans Extrabold" panose="020B0906030804020204" pitchFamily="34" charset="0"/>
                <a:cs typeface="Open Sans Extrabold" panose="020B0906030804020204" pitchFamily="34" charset="0"/>
              </a:rPr>
              <a:t>and</a:t>
            </a:r>
            <a:r>
              <a:rPr kumimoji="0" lang="en-GB" sz="32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 teachers: Home learning about risk</a:t>
            </a:r>
          </a:p>
        </p:txBody>
      </p:sp>
      <p:sp>
        <p:nvSpPr>
          <p:cNvPr id="4" name="TextBox 3">
            <a:extLst>
              <a:ext uri="{FF2B5EF4-FFF2-40B4-BE49-F238E27FC236}">
                <a16:creationId xmlns:a16="http://schemas.microsoft.com/office/drawing/2014/main" id="{D5C2F2E2-C80D-4BCE-8FE0-12E1C0A493B8}"/>
              </a:ext>
            </a:extLst>
          </p:cNvPr>
          <p:cNvSpPr txBox="1"/>
          <p:nvPr/>
        </p:nvSpPr>
        <p:spPr>
          <a:xfrm>
            <a:off x="467449" y="1259684"/>
            <a:ext cx="10802531" cy="403187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pt-BR" sz="3200" b="1" dirty="0">
                <a:solidFill>
                  <a:schemeClr val="bg1"/>
                </a:solidFill>
                <a:latin typeface="Lato" panose="020F0502020204030203" pitchFamily="34" charset="0"/>
                <a:ea typeface="Lato" panose="020F0502020204030203" pitchFamily="34" charset="0"/>
                <a:cs typeface="Lato" panose="020F0502020204030203" pitchFamily="34" charset="0"/>
              </a:rPr>
              <a:t>When learning about risk, it is important to use examples and explanations which are not instructional or inspiring in the very behaviours we are aiming to reduce. This has been shown to be counterproductive.</a:t>
            </a:r>
          </a:p>
          <a:p>
            <a:pPr marL="0" marR="0" lvl="0" indent="0" defTabSz="914400" rtl="0" eaLnBrk="1" fontAlgn="auto" latinLnBrk="0" hangingPunct="1">
              <a:lnSpc>
                <a:spcPct val="100000"/>
              </a:lnSpc>
              <a:spcBef>
                <a:spcPts val="0"/>
              </a:spcBef>
              <a:spcAft>
                <a:spcPts val="0"/>
              </a:spcAft>
              <a:buClrTx/>
              <a:buSzTx/>
              <a:buFontTx/>
              <a:buNone/>
              <a:tabLst/>
              <a:defRPr/>
            </a:pPr>
            <a:endParaRPr lang="pt-BR" sz="3200" b="1"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pt-BR" sz="3200" b="1" dirty="0">
                <a:solidFill>
                  <a:schemeClr val="bg1"/>
                </a:solidFill>
                <a:latin typeface="Lato" panose="020F0502020204030203" pitchFamily="34" charset="0"/>
                <a:ea typeface="Lato" panose="020F0502020204030203" pitchFamily="34" charset="0"/>
                <a:cs typeface="Lato" panose="020F0502020204030203" pitchFamily="34" charset="0"/>
              </a:rPr>
              <a:t>For example, avoid talking about how risky it might be to drink to excess by describing an entertaining or extreme cautionary tale.</a:t>
            </a:r>
          </a:p>
        </p:txBody>
      </p:sp>
    </p:spTree>
    <p:extLst>
      <p:ext uri="{BB962C8B-B14F-4D97-AF65-F5344CB8AC3E}">
        <p14:creationId xmlns:p14="http://schemas.microsoft.com/office/powerpoint/2010/main" val="1028031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extBox 7"/>
          <p:cNvSpPr txBox="1"/>
          <p:nvPr/>
        </p:nvSpPr>
        <p:spPr>
          <a:xfrm>
            <a:off x="259144" y="513528"/>
            <a:ext cx="10714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More activities</a:t>
            </a:r>
            <a:endParaRPr kumimoji="0" lang="en-GB" sz="4400" b="1" i="0" u="none" strike="noStrike" kern="1200" cap="none" spc="0" normalizeH="0" baseline="0" noProof="0" dirty="0">
              <a:ln>
                <a:noFill/>
              </a:ln>
              <a:solidFill>
                <a:prstClr val="black"/>
              </a:solidFill>
              <a:effectLst/>
              <a:uLnTx/>
              <a:uFillTx/>
              <a:latin typeface="League Spartan" panose="00000800000000000000" pitchFamily="50" charset="0"/>
              <a:ea typeface="+mn-ea"/>
              <a:cs typeface="+mn-cs"/>
            </a:endParaRPr>
          </a:p>
        </p:txBody>
      </p:sp>
      <p:sp>
        <p:nvSpPr>
          <p:cNvPr id="12" name="Footer Placeholder 1">
            <a:extLst>
              <a:ext uri="{FF2B5EF4-FFF2-40B4-BE49-F238E27FC236}">
                <a16:creationId xmlns:a16="http://schemas.microsoft.com/office/drawing/2014/main" id="{C2A75DE2-1796-4251-9418-B31F7AD0BCA8}"/>
              </a:ext>
            </a:extLst>
          </p:cNvPr>
          <p:cNvSpPr>
            <a:spLocks noGrp="1"/>
          </p:cNvSpPr>
          <p:nvPr>
            <p:ph type="ftr" sz="quarter" idx="11"/>
          </p:nvPr>
        </p:nvSpPr>
        <p:spPr>
          <a:xfrm>
            <a:off x="0"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t>
            </a:r>
            <a:r>
              <a:rPr kumimoji="0" lang="en-GB" sz="14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Association 2021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3" name="Picture 12">
            <a:extLst>
              <a:ext uri="{FF2B5EF4-FFF2-40B4-BE49-F238E27FC236}">
                <a16:creationId xmlns:a16="http://schemas.microsoft.com/office/drawing/2014/main" id="{2691FF78-EBFA-4F02-A2D4-CEC34E70A7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605"/>
          <a:stretch/>
        </p:blipFill>
        <p:spPr>
          <a:xfrm rot="21268903">
            <a:off x="666325" y="1924318"/>
            <a:ext cx="4982636" cy="3367537"/>
          </a:xfrm>
          <a:prstGeom prst="rect">
            <a:avLst/>
          </a:prstGeom>
        </p:spPr>
      </p:pic>
      <p:sp>
        <p:nvSpPr>
          <p:cNvPr id="7" name="Rectangle: Rounded Corners 4">
            <a:extLst>
              <a:ext uri="{FF2B5EF4-FFF2-40B4-BE49-F238E27FC236}">
                <a16:creationId xmlns:a16="http://schemas.microsoft.com/office/drawing/2014/main" id="{43048115-3144-48AB-B870-5733FFCF8718}"/>
              </a:ext>
            </a:extLst>
          </p:cNvPr>
          <p:cNvSpPr/>
          <p:nvPr/>
        </p:nvSpPr>
        <p:spPr>
          <a:xfrm>
            <a:off x="6356635" y="1980646"/>
            <a:ext cx="5183545" cy="2266710"/>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Lato" panose="020B0604020202020204" charset="0"/>
                <a:ea typeface="Lato" panose="020B0604020202020204" charset="0"/>
                <a:cs typeface="Lato" panose="020B0604020202020204" charset="0"/>
              </a:rPr>
              <a:t>Design a poster to explain how important it is to stop and think before taking a risk.</a:t>
            </a:r>
          </a:p>
        </p:txBody>
      </p:sp>
    </p:spTree>
    <p:extLst>
      <p:ext uri="{BB962C8B-B14F-4D97-AF65-F5344CB8AC3E}">
        <p14:creationId xmlns:p14="http://schemas.microsoft.com/office/powerpoint/2010/main" val="2812053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239738" y="3801980"/>
            <a:ext cx="9703700"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200" b="1" dirty="0">
                <a:solidFill>
                  <a:srgbClr val="95519E"/>
                </a:solidFill>
                <a:latin typeface="League Spartan" panose="00000800000000000000" pitchFamily="50" charset="0"/>
              </a:rPr>
              <a:t>HOME 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200" b="1" dirty="0">
                <a:solidFill>
                  <a:srgbClr val="95519E"/>
                </a:solidFill>
                <a:latin typeface="Lato" panose="020F0502020204030203" pitchFamily="34" charset="0"/>
                <a:ea typeface="Lato" panose="020F0502020204030203" pitchFamily="34" charset="0"/>
                <a:cs typeface="Lato" panose="020F0502020204030203" pitchFamily="34" charset="0"/>
              </a:rPr>
              <a:t>Assessing Risk, KS3</a:t>
            </a:r>
            <a:endParaRPr kumimoji="0" lang="en-GB" sz="60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10" name="Footer Placeholder 3"/>
          <p:cNvSpPr>
            <a:spLocks noGrp="1"/>
          </p:cNvSpPr>
          <p:nvPr>
            <p:ph type="ftr" sz="quarter" idx="11"/>
          </p:nvPr>
        </p:nvSpPr>
        <p:spPr>
          <a:xfrm>
            <a:off x="-4412" y="6391510"/>
            <a:ext cx="12192000" cy="365125"/>
          </a:xfrm>
        </p:spPr>
        <p:txBody>
          <a:bodyPr/>
          <a:lstStyle/>
          <a:p>
            <a:r>
              <a:rPr lang="en-GB" sz="1050" dirty="0"/>
              <a:t>© PSHE Association 2021</a:t>
            </a:r>
            <a:r>
              <a:rPr lang="en-GB" dirty="0"/>
              <a:t>	 </a:t>
            </a:r>
          </a:p>
        </p:txBody>
      </p:sp>
      <p:pic>
        <p:nvPicPr>
          <p:cNvPr id="1026" name="Picture 2" descr="Risk, Word, Letters, Boggle, Ga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6308" y="822140"/>
            <a:ext cx="3846409" cy="256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68862" y="2650433"/>
            <a:ext cx="9971318" cy="3616375"/>
          </a:xfrm>
          <a:prstGeom prst="rect">
            <a:avLst/>
          </a:prstGeom>
          <a:solidFill>
            <a:schemeClr val="bg1"/>
          </a:solidFill>
        </p:spPr>
        <p:txBody>
          <a:bodyPr wrap="square" rtlCol="0">
            <a:spAutoFit/>
          </a:bodyPr>
          <a:lstStyle/>
          <a:p>
            <a:pPr lvl="1"/>
            <a:r>
              <a:rPr lang="en-GB" sz="4000" b="1" dirty="0">
                <a:latin typeface="League Spartan" panose="00000800000000000000" pitchFamily="50" charset="0"/>
              </a:rPr>
              <a:t>We will be able to: </a:t>
            </a:r>
          </a:p>
          <a:p>
            <a:pPr lvl="1"/>
            <a:endParaRPr lang="en-GB" sz="2400" b="1" dirty="0">
              <a:latin typeface="League Spartan" panose="00000800000000000000" pitchFamily="50" charset="0"/>
            </a:endParaRPr>
          </a:p>
          <a:p>
            <a:pPr lvl="3"/>
            <a:endParaRPr lang="en-GB" sz="100" b="1" dirty="0">
              <a:latin typeface="Gill Sans MT" panose="020B0502020104020203" pitchFamily="34" charset="0"/>
            </a:endParaRPr>
          </a:p>
          <a:p>
            <a:pPr marL="914400" lvl="1" indent="-457200">
              <a:buSzPct val="202000"/>
              <a:buBlip>
                <a:blip r:embed="rId3"/>
              </a:buBlip>
            </a:pPr>
            <a:r>
              <a:rPr lang="en-GB" sz="3200" dirty="0">
                <a:latin typeface="Lato" panose="020F0502020204030203" pitchFamily="34" charset="0"/>
                <a:ea typeface="Lato" panose="020F0502020204030203" pitchFamily="34" charset="0"/>
                <a:cs typeface="Lato" panose="020F0502020204030203" pitchFamily="34" charset="0"/>
              </a:rPr>
              <a:t>explain the factors which affect the level of risk in different situations</a:t>
            </a:r>
          </a:p>
          <a:p>
            <a:pPr lvl="1">
              <a:buSzPct val="202000"/>
            </a:pPr>
            <a:endParaRPr lang="en-GB" sz="3200" dirty="0">
              <a:latin typeface="Lato" panose="020F0502020204030203" pitchFamily="34" charset="0"/>
              <a:ea typeface="Lato" panose="020F0502020204030203" pitchFamily="34" charset="0"/>
              <a:cs typeface="Lato" panose="020F0502020204030203" pitchFamily="34" charset="0"/>
            </a:endParaRPr>
          </a:p>
          <a:p>
            <a:pPr marL="914400" lvl="1" indent="-457200">
              <a:buSzPct val="202000"/>
              <a:buBlip>
                <a:blip r:embed="rId3"/>
              </a:buBlip>
            </a:pPr>
            <a:r>
              <a:rPr lang="en-GB" sz="3200" dirty="0">
                <a:latin typeface="Lato" panose="020F0502020204030203" pitchFamily="34" charset="0"/>
                <a:ea typeface="Lato" panose="020F0502020204030203" pitchFamily="34" charset="0"/>
                <a:cs typeface="Lato" panose="020F0502020204030203" pitchFamily="34" charset="0"/>
              </a:rPr>
              <a:t>suggest strategies for assessing and managing risk</a:t>
            </a:r>
          </a:p>
        </p:txBody>
      </p:sp>
      <p:sp>
        <p:nvSpPr>
          <p:cNvPr id="3" name="Footer Placeholder 2"/>
          <p:cNvSpPr>
            <a:spLocks noGrp="1"/>
          </p:cNvSpPr>
          <p:nvPr>
            <p:ph type="ftr" sz="quarter" idx="11"/>
          </p:nvPr>
        </p:nvSpPr>
        <p:spPr>
          <a:xfrm>
            <a:off x="0" y="6320257"/>
            <a:ext cx="12192000" cy="365125"/>
          </a:xfrm>
        </p:spPr>
        <p:txBody>
          <a:bodyPr/>
          <a:lstStyle/>
          <a:p>
            <a:r>
              <a:rPr lang="en-GB" sz="1050" dirty="0"/>
              <a:t>© PSHE Association 2021</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4</a:t>
            </a:fld>
            <a:endParaRPr lang="en-GB" dirty="0"/>
          </a:p>
        </p:txBody>
      </p:sp>
      <p:sp>
        <p:nvSpPr>
          <p:cNvPr id="10" name="TextBox 9"/>
          <p:cNvSpPr txBox="1"/>
          <p:nvPr/>
        </p:nvSpPr>
        <p:spPr>
          <a:xfrm>
            <a:off x="647029" y="879128"/>
            <a:ext cx="10893151" cy="1323439"/>
          </a:xfrm>
          <a:prstGeom prst="rect">
            <a:avLst/>
          </a:prstGeom>
          <a:solidFill>
            <a:schemeClr val="bg1"/>
          </a:solidFill>
        </p:spPr>
        <p:txBody>
          <a:bodyPr wrap="square" rtlCol="0">
            <a:spAutoFit/>
          </a:bodyPr>
          <a:lstStyle/>
          <a:p>
            <a:pPr lvl="3"/>
            <a:r>
              <a:rPr lang="en-GB" sz="4000" b="1" dirty="0">
                <a:latin typeface="League Spartan" panose="00000800000000000000" pitchFamily="50" charset="0"/>
              </a:rPr>
              <a:t>We are learning about how to assess and manage risk</a:t>
            </a:r>
            <a:endParaRPr lang="en-GB" sz="4000" b="1"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23" y="879128"/>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849623" y="2915401"/>
            <a:ext cx="877333" cy="1001704"/>
          </a:xfrm>
          <a:prstGeom prst="rect">
            <a:avLst/>
          </a:prstGeom>
        </p:spPr>
      </p:pic>
    </p:spTree>
    <p:extLst>
      <p:ext uri="{BB962C8B-B14F-4D97-AF65-F5344CB8AC3E}">
        <p14:creationId xmlns:p14="http://schemas.microsoft.com/office/powerpoint/2010/main" val="1559488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DFEDDC-42D9-428E-BB6B-D42312538784}"/>
              </a:ext>
            </a:extLst>
          </p:cNvPr>
          <p:cNvSpPr>
            <a:spLocks noGrp="1"/>
          </p:cNvSpPr>
          <p:nvPr>
            <p:ph type="sldNum" sz="quarter" idx="12"/>
          </p:nvPr>
        </p:nvSpPr>
        <p:spPr/>
        <p:txBody>
          <a:bodyPr/>
          <a:lstStyle/>
          <a:p>
            <a:fld id="{2D651D86-383D-45DB-A701-76B5BFCFE28F}" type="slidenum">
              <a:rPr lang="en-GB" smtClean="0"/>
              <a:pPr/>
              <a:t>5</a:t>
            </a:fld>
            <a:endParaRPr lang="en-GB" dirty="0"/>
          </a:p>
        </p:txBody>
      </p:sp>
      <p:sp>
        <p:nvSpPr>
          <p:cNvPr id="4" name="TextBox 3">
            <a:extLst>
              <a:ext uri="{FF2B5EF4-FFF2-40B4-BE49-F238E27FC236}">
                <a16:creationId xmlns:a16="http://schemas.microsoft.com/office/drawing/2014/main" id="{C39DF0BC-30DB-4F43-BF7D-8E351CD34583}"/>
              </a:ext>
            </a:extLst>
          </p:cNvPr>
          <p:cNvSpPr txBox="1"/>
          <p:nvPr/>
        </p:nvSpPr>
        <p:spPr>
          <a:xfrm>
            <a:off x="384036" y="41119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Assessing risk</a:t>
            </a:r>
          </a:p>
        </p:txBody>
      </p:sp>
      <p:sp>
        <p:nvSpPr>
          <p:cNvPr id="12" name="TextBox 11">
            <a:extLst>
              <a:ext uri="{FF2B5EF4-FFF2-40B4-BE49-F238E27FC236}">
                <a16:creationId xmlns:a16="http://schemas.microsoft.com/office/drawing/2014/main" id="{D2BA53FD-E42F-4B14-9095-FEA307ACAA31}"/>
              </a:ext>
            </a:extLst>
          </p:cNvPr>
          <p:cNvSpPr txBox="1"/>
          <p:nvPr/>
        </p:nvSpPr>
        <p:spPr>
          <a:xfrm>
            <a:off x="384036" y="1133963"/>
            <a:ext cx="11119317" cy="954107"/>
          </a:xfrm>
          <a:prstGeom prst="rect">
            <a:avLst/>
          </a:prstGeom>
          <a:noFill/>
        </p:spPr>
        <p:txBody>
          <a:bodyPr wrap="square" rtlCol="0">
            <a:spAutoFit/>
          </a:bodyPr>
          <a:lstStyle/>
          <a:p>
            <a:r>
              <a:rPr lang="en-GB" sz="3200" b="1" dirty="0">
                <a:latin typeface="Lato" panose="020B0604020202020204" charset="0"/>
                <a:ea typeface="Lato" panose="020B0604020202020204" charset="0"/>
                <a:cs typeface="Lato" panose="020B0604020202020204" charset="0"/>
              </a:rPr>
              <a:t>Create a continuum from low to high-risk behaviours</a:t>
            </a:r>
          </a:p>
          <a:p>
            <a:r>
              <a:rPr lang="en-GB" sz="2400" dirty="0">
                <a:latin typeface="Lato" panose="020B0604020202020204" charset="0"/>
                <a:ea typeface="Lato" panose="020B0604020202020204" charset="0"/>
                <a:cs typeface="Lato" panose="020B0604020202020204" charset="0"/>
              </a:rPr>
              <a:t>There is no definitive answer so it’s important to be able to justify your choices. </a:t>
            </a:r>
          </a:p>
        </p:txBody>
      </p:sp>
      <p:graphicFrame>
        <p:nvGraphicFramePr>
          <p:cNvPr id="14" name="Table 13">
            <a:extLst>
              <a:ext uri="{FF2B5EF4-FFF2-40B4-BE49-F238E27FC236}">
                <a16:creationId xmlns:a16="http://schemas.microsoft.com/office/drawing/2014/main" id="{DA1BA2AA-476C-4298-8C34-3D5AF57D4EFA}"/>
              </a:ext>
            </a:extLst>
          </p:cNvPr>
          <p:cNvGraphicFramePr>
            <a:graphicFrameLocks noGrp="1"/>
          </p:cNvGraphicFramePr>
          <p:nvPr>
            <p:extLst>
              <p:ext uri="{D42A27DB-BD31-4B8C-83A1-F6EECF244321}">
                <p14:modId xmlns:p14="http://schemas.microsoft.com/office/powerpoint/2010/main" val="1115239491"/>
              </p:ext>
            </p:extLst>
          </p:nvPr>
        </p:nvGraphicFramePr>
        <p:xfrm>
          <a:off x="638826" y="2332504"/>
          <a:ext cx="8789562" cy="2765589"/>
        </p:xfrm>
        <a:graphic>
          <a:graphicData uri="http://schemas.openxmlformats.org/drawingml/2006/table">
            <a:tbl>
              <a:tblPr firstRow="1" bandRow="1">
                <a:tableStyleId>{5C22544A-7EE6-4342-B048-85BDC9FD1C3A}</a:tableStyleId>
              </a:tblPr>
              <a:tblGrid>
                <a:gridCol w="2929854">
                  <a:extLst>
                    <a:ext uri="{9D8B030D-6E8A-4147-A177-3AD203B41FA5}">
                      <a16:colId xmlns:a16="http://schemas.microsoft.com/office/drawing/2014/main" val="1214318026"/>
                    </a:ext>
                  </a:extLst>
                </a:gridCol>
                <a:gridCol w="2929854">
                  <a:extLst>
                    <a:ext uri="{9D8B030D-6E8A-4147-A177-3AD203B41FA5}">
                      <a16:colId xmlns:a16="http://schemas.microsoft.com/office/drawing/2014/main" val="1739634043"/>
                    </a:ext>
                  </a:extLst>
                </a:gridCol>
                <a:gridCol w="2929854">
                  <a:extLst>
                    <a:ext uri="{9D8B030D-6E8A-4147-A177-3AD203B41FA5}">
                      <a16:colId xmlns:a16="http://schemas.microsoft.com/office/drawing/2014/main" val="4164313690"/>
                    </a:ext>
                  </a:extLst>
                </a:gridCol>
              </a:tblGrid>
              <a:tr h="921863">
                <a:tc>
                  <a:txBody>
                    <a:bodyPr/>
                    <a:lstStyle/>
                    <a:p>
                      <a:pPr algn="l">
                        <a:lnSpc>
                          <a:spcPct val="110000"/>
                        </a:lnSpc>
                        <a:spcAft>
                          <a:spcPts val="1800"/>
                        </a:spcAft>
                      </a:pPr>
                      <a:r>
                        <a:rPr lang="en-US" sz="2400" b="1" kern="1200" dirty="0">
                          <a:solidFill>
                            <a:schemeClr val="tx1"/>
                          </a:solidFill>
                          <a:latin typeface="Lato" panose="020B0604020202020204" charset="0"/>
                          <a:ea typeface="Lato" panose="020B0604020202020204" charset="0"/>
                          <a:cs typeface="Lato" panose="020B0604020202020204" charset="0"/>
                        </a:rPr>
                        <a:t>1. Horse-riding lessons</a:t>
                      </a:r>
                      <a:endParaRPr lang="en-GB" sz="2400" b="1" kern="1200" dirty="0">
                        <a:solidFill>
                          <a:schemeClr val="tx1"/>
                        </a:solidFill>
                        <a:latin typeface="Lato" panose="020B0604020202020204" charset="0"/>
                        <a:ea typeface="Lato" panose="020B0604020202020204" charset="0"/>
                        <a:cs typeface="Lat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0000"/>
                        </a:lnSpc>
                        <a:spcAft>
                          <a:spcPts val="1800"/>
                        </a:spcAft>
                      </a:pPr>
                      <a:r>
                        <a:rPr lang="en-US" sz="2400" b="1" kern="1200" dirty="0">
                          <a:solidFill>
                            <a:schemeClr val="tx1"/>
                          </a:solidFill>
                          <a:latin typeface="Lato" panose="020B0604020202020204" charset="0"/>
                          <a:ea typeface="Lato" panose="020B0604020202020204" charset="0"/>
                          <a:cs typeface="Lato" panose="020B0604020202020204" charset="0"/>
                        </a:rPr>
                        <a:t>2. Cycling without a helmet</a:t>
                      </a:r>
                      <a:endParaRPr lang="en-GB" sz="2400" b="1" kern="1200" dirty="0">
                        <a:solidFill>
                          <a:schemeClr val="tx1"/>
                        </a:solidFill>
                        <a:latin typeface="Lato" panose="020B0604020202020204" charset="0"/>
                        <a:ea typeface="Lato" panose="020B0604020202020204" charset="0"/>
                        <a:cs typeface="Lat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0000"/>
                        </a:lnSpc>
                        <a:spcAft>
                          <a:spcPts val="1800"/>
                        </a:spcAft>
                      </a:pPr>
                      <a:r>
                        <a:rPr lang="en-US" sz="2400" b="1" kern="1200" dirty="0">
                          <a:solidFill>
                            <a:schemeClr val="tx1"/>
                          </a:solidFill>
                          <a:latin typeface="Lato" panose="020B0604020202020204" charset="0"/>
                          <a:ea typeface="Lato" panose="020B0604020202020204" charset="0"/>
                          <a:cs typeface="Lato" panose="020B0604020202020204" charset="0"/>
                        </a:rPr>
                        <a:t>3. Learning a new hobby</a:t>
                      </a:r>
                      <a:endParaRPr lang="en-GB" sz="2400" b="1" kern="1200" dirty="0">
                        <a:solidFill>
                          <a:schemeClr val="tx1"/>
                        </a:solidFill>
                        <a:latin typeface="Lato" panose="020B0604020202020204" charset="0"/>
                        <a:ea typeface="Lato" panose="020B0604020202020204" charset="0"/>
                        <a:cs typeface="Lat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6683214"/>
                  </a:ext>
                </a:extLst>
              </a:tr>
              <a:tr h="921863">
                <a:tc>
                  <a:txBody>
                    <a:bodyPr/>
                    <a:lstStyle/>
                    <a:p>
                      <a:pPr algn="l">
                        <a:lnSpc>
                          <a:spcPct val="110000"/>
                        </a:lnSpc>
                        <a:spcAft>
                          <a:spcPts val="1800"/>
                        </a:spcAft>
                      </a:pPr>
                      <a:r>
                        <a:rPr lang="en-US" sz="2400" b="1" kern="1200" dirty="0">
                          <a:solidFill>
                            <a:schemeClr val="tx1"/>
                          </a:solidFill>
                          <a:latin typeface="Lato" panose="020B0604020202020204" charset="0"/>
                          <a:ea typeface="Lato" panose="020B0604020202020204" charset="0"/>
                          <a:cs typeface="Lato" panose="020B0604020202020204" charset="0"/>
                        </a:rPr>
                        <a:t>4. Starting a business</a:t>
                      </a:r>
                      <a:endParaRPr lang="en-GB" sz="2400" b="1" kern="1200" dirty="0">
                        <a:solidFill>
                          <a:schemeClr val="tx1"/>
                        </a:solidFill>
                        <a:latin typeface="Lato" panose="020B0604020202020204" charset="0"/>
                        <a:ea typeface="Lato" panose="020B0604020202020204" charset="0"/>
                        <a:cs typeface="Lat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0000"/>
                        </a:lnSpc>
                        <a:spcAft>
                          <a:spcPts val="1800"/>
                        </a:spcAft>
                      </a:pPr>
                      <a:r>
                        <a:rPr lang="en-US" sz="2400" b="1" kern="1200" dirty="0">
                          <a:solidFill>
                            <a:schemeClr val="tx1"/>
                          </a:solidFill>
                          <a:latin typeface="Lato" panose="020B0604020202020204" charset="0"/>
                          <a:ea typeface="Lato" panose="020B0604020202020204" charset="0"/>
                          <a:cs typeface="Lato" panose="020B0604020202020204" charset="0"/>
                        </a:rPr>
                        <a:t>5. Stealing from</a:t>
                      </a:r>
                      <a:r>
                        <a:rPr lang="en-US" sz="2400" b="1" kern="1200" baseline="0" dirty="0">
                          <a:solidFill>
                            <a:schemeClr val="tx1"/>
                          </a:solidFill>
                          <a:latin typeface="Lato" panose="020B0604020202020204" charset="0"/>
                          <a:ea typeface="Lato" panose="020B0604020202020204" charset="0"/>
                          <a:cs typeface="Lato" panose="020B0604020202020204" charset="0"/>
                        </a:rPr>
                        <a:t> a shop</a:t>
                      </a:r>
                      <a:endParaRPr lang="en-GB" sz="2400" b="1" kern="1200" dirty="0">
                        <a:solidFill>
                          <a:schemeClr val="tx1"/>
                        </a:solidFill>
                        <a:latin typeface="Lato" panose="020B0604020202020204" charset="0"/>
                        <a:ea typeface="Lato" panose="020B0604020202020204" charset="0"/>
                        <a:cs typeface="Lat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0000"/>
                        </a:lnSpc>
                        <a:spcAft>
                          <a:spcPts val="1800"/>
                        </a:spcAft>
                      </a:pPr>
                      <a:r>
                        <a:rPr lang="en-US" sz="2400" b="1" kern="1200" dirty="0">
                          <a:solidFill>
                            <a:schemeClr val="tx1"/>
                          </a:solidFill>
                          <a:latin typeface="Lato" panose="020B0604020202020204" charset="0"/>
                          <a:ea typeface="Lato" panose="020B0604020202020204" charset="0"/>
                          <a:cs typeface="Lato" panose="020B0604020202020204" charset="0"/>
                        </a:rPr>
                        <a:t>6. Drinking energy drinks daily</a:t>
                      </a:r>
                      <a:endParaRPr lang="en-GB" sz="2400" b="1" kern="1200" dirty="0">
                        <a:solidFill>
                          <a:schemeClr val="tx1"/>
                        </a:solidFill>
                        <a:latin typeface="Lato" panose="020B0604020202020204" charset="0"/>
                        <a:ea typeface="Lato" panose="020B0604020202020204" charset="0"/>
                        <a:cs typeface="Lat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3331391"/>
                  </a:ext>
                </a:extLst>
              </a:tr>
              <a:tr h="921863">
                <a:tc>
                  <a:txBody>
                    <a:bodyPr/>
                    <a:lstStyle/>
                    <a:p>
                      <a:pPr algn="l">
                        <a:lnSpc>
                          <a:spcPct val="110000"/>
                        </a:lnSpc>
                        <a:spcAft>
                          <a:spcPts val="1800"/>
                        </a:spcAft>
                      </a:pPr>
                      <a:r>
                        <a:rPr lang="en-US" sz="2400" b="1" kern="1200" dirty="0">
                          <a:solidFill>
                            <a:schemeClr val="tx1"/>
                          </a:solidFill>
                          <a:latin typeface="Lato" panose="020B0604020202020204" charset="0"/>
                          <a:ea typeface="Lato" panose="020B0604020202020204" charset="0"/>
                          <a:cs typeface="Lato" panose="020B0604020202020204" charset="0"/>
                        </a:rPr>
                        <a:t>7. Learning</a:t>
                      </a:r>
                      <a:r>
                        <a:rPr lang="en-US" sz="2400" b="1" kern="1200" baseline="0" dirty="0">
                          <a:solidFill>
                            <a:schemeClr val="tx1"/>
                          </a:solidFill>
                          <a:latin typeface="Lato" panose="020B0604020202020204" charset="0"/>
                          <a:ea typeface="Lato" panose="020B0604020202020204" charset="0"/>
                          <a:cs typeface="Lato" panose="020B0604020202020204" charset="0"/>
                        </a:rPr>
                        <a:t> to drive</a:t>
                      </a:r>
                      <a:endParaRPr lang="en-GB" sz="2400" b="1" kern="1200" dirty="0">
                        <a:solidFill>
                          <a:schemeClr val="tx1"/>
                        </a:solidFill>
                        <a:latin typeface="Lato" panose="020B0604020202020204" charset="0"/>
                        <a:ea typeface="Lato" panose="020B0604020202020204" charset="0"/>
                        <a:cs typeface="Lat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0000"/>
                        </a:lnSpc>
                        <a:spcAft>
                          <a:spcPts val="1800"/>
                        </a:spcAft>
                      </a:pPr>
                      <a:r>
                        <a:rPr lang="en-US" sz="2400" b="1" kern="1200" dirty="0">
                          <a:solidFill>
                            <a:schemeClr val="tx1"/>
                          </a:solidFill>
                          <a:latin typeface="Lato" panose="020B0604020202020204" charset="0"/>
                          <a:ea typeface="Lato" panose="020B0604020202020204" charset="0"/>
                          <a:cs typeface="Lato" panose="020B0604020202020204" charset="0"/>
                        </a:rPr>
                        <a:t>8. Going for a</a:t>
                      </a:r>
                      <a:r>
                        <a:rPr lang="en-US" sz="2400" b="1" kern="1200" baseline="0" dirty="0">
                          <a:solidFill>
                            <a:schemeClr val="tx1"/>
                          </a:solidFill>
                          <a:latin typeface="Lato" panose="020B0604020202020204" charset="0"/>
                          <a:ea typeface="Lato" panose="020B0604020202020204" charset="0"/>
                          <a:cs typeface="Lato" panose="020B0604020202020204" charset="0"/>
                        </a:rPr>
                        <a:t> job </a:t>
                      </a:r>
                      <a:r>
                        <a:rPr lang="en-US" sz="2400" b="1" kern="1200" dirty="0">
                          <a:solidFill>
                            <a:schemeClr val="tx1"/>
                          </a:solidFill>
                          <a:latin typeface="Lato" panose="020B0604020202020204" charset="0"/>
                          <a:ea typeface="Lato" panose="020B0604020202020204" charset="0"/>
                          <a:cs typeface="Lato" panose="020B0604020202020204" charset="0"/>
                        </a:rPr>
                        <a:t>interview</a:t>
                      </a:r>
                      <a:endParaRPr lang="en-GB" sz="2400" b="1" kern="1200" dirty="0">
                        <a:solidFill>
                          <a:schemeClr val="tx1"/>
                        </a:solidFill>
                        <a:latin typeface="Lato" panose="020B0604020202020204" charset="0"/>
                        <a:ea typeface="Lato" panose="020B0604020202020204" charset="0"/>
                        <a:cs typeface="Lat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0000"/>
                        </a:lnSpc>
                        <a:spcAft>
                          <a:spcPts val="1800"/>
                        </a:spcAft>
                      </a:pPr>
                      <a:r>
                        <a:rPr lang="en-US" sz="2400" b="1" kern="1200" dirty="0">
                          <a:solidFill>
                            <a:schemeClr val="tx1"/>
                          </a:solidFill>
                          <a:latin typeface="Lato" panose="020B0604020202020204" charset="0"/>
                          <a:ea typeface="Lato" panose="020B0604020202020204" charset="0"/>
                          <a:cs typeface="Lato" panose="020B0604020202020204" charset="0"/>
                        </a:rPr>
                        <a:t>9. Crossing the road</a:t>
                      </a:r>
                      <a:endParaRPr lang="en-GB" sz="2400" b="1" kern="1200" dirty="0">
                        <a:solidFill>
                          <a:schemeClr val="tx1"/>
                        </a:solidFill>
                        <a:latin typeface="Lato" panose="020B0604020202020204" charset="0"/>
                        <a:ea typeface="Lato" panose="020B0604020202020204" charset="0"/>
                        <a:cs typeface="Lato"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6369795"/>
                  </a:ext>
                </a:extLst>
              </a:tr>
            </a:tbl>
          </a:graphicData>
        </a:graphic>
      </p:graphicFrame>
      <p:sp>
        <p:nvSpPr>
          <p:cNvPr id="16" name="Footer Placeholder 18">
            <a:extLst>
              <a:ext uri="{FF2B5EF4-FFF2-40B4-BE49-F238E27FC236}">
                <a16:creationId xmlns:a16="http://schemas.microsoft.com/office/drawing/2014/main" id="{1205D412-68EB-4C72-8E3A-EAA787E223EF}"/>
              </a:ext>
            </a:extLst>
          </p:cNvPr>
          <p:cNvSpPr>
            <a:spLocks noGrp="1"/>
          </p:cNvSpPr>
          <p:nvPr>
            <p:ph type="ftr" sz="quarter" idx="11"/>
          </p:nvPr>
        </p:nvSpPr>
        <p:spPr>
          <a:xfrm>
            <a:off x="0" y="6355382"/>
            <a:ext cx="12192000" cy="365125"/>
          </a:xfrm>
        </p:spPr>
        <p:txBody>
          <a:bodyPr/>
          <a:lstStyle/>
          <a:p>
            <a:r>
              <a:rPr lang="en-GB" sz="1050" dirty="0"/>
              <a:t>© PSHE Association 2021</a:t>
            </a:r>
            <a:r>
              <a:rPr lang="en-GB" dirty="0"/>
              <a:t>	 </a:t>
            </a:r>
          </a:p>
        </p:txBody>
      </p:sp>
      <p:pic>
        <p:nvPicPr>
          <p:cNvPr id="19" name="Picture 2" descr="Green, Flag, Pennon, Waving, Pennant,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321759" y="276175"/>
            <a:ext cx="1302394" cy="12111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4">
            <a:extLst>
              <a:ext uri="{FF2B5EF4-FFF2-40B4-BE49-F238E27FC236}">
                <a16:creationId xmlns:a16="http://schemas.microsoft.com/office/drawing/2014/main" id="{43048115-3144-48AB-B870-5733FFCF8718}"/>
              </a:ext>
            </a:extLst>
          </p:cNvPr>
          <p:cNvSpPr/>
          <p:nvPr/>
        </p:nvSpPr>
        <p:spPr>
          <a:xfrm rot="351931">
            <a:off x="9566517" y="2523323"/>
            <a:ext cx="2478734" cy="2830242"/>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Lato" panose="020B0604020202020204" charset="0"/>
                <a:ea typeface="Lato" panose="020B0604020202020204" charset="0"/>
                <a:cs typeface="Lato" panose="020B0604020202020204" charset="0"/>
              </a:rPr>
              <a:t>Key question:</a:t>
            </a:r>
          </a:p>
          <a:p>
            <a:pPr algn="ctr"/>
            <a:r>
              <a:rPr lang="en-GB" sz="2400" b="1" dirty="0">
                <a:solidFill>
                  <a:schemeClr val="tx1"/>
                </a:solidFill>
                <a:latin typeface="Lato" panose="020B0604020202020204" charset="0"/>
                <a:ea typeface="Lato" panose="020B0604020202020204" charset="0"/>
                <a:cs typeface="Lato" panose="020B0604020202020204" charset="0"/>
              </a:rPr>
              <a:t>How did you decide what was more risky and what was less risky?</a:t>
            </a:r>
          </a:p>
        </p:txBody>
      </p:sp>
      <p:cxnSp>
        <p:nvCxnSpPr>
          <p:cNvPr id="5" name="Straight Arrow Connector 4"/>
          <p:cNvCxnSpPr/>
          <p:nvPr/>
        </p:nvCxnSpPr>
        <p:spPr>
          <a:xfrm>
            <a:off x="1055982" y="5998986"/>
            <a:ext cx="7768524" cy="1106"/>
          </a:xfrm>
          <a:prstGeom prst="straightConnector1">
            <a:avLst/>
          </a:prstGeom>
          <a:ln w="76200">
            <a:solidFill>
              <a:srgbClr val="95519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9766" y="6089151"/>
            <a:ext cx="2857825" cy="461665"/>
          </a:xfrm>
          <a:prstGeom prst="rect">
            <a:avLst/>
          </a:prstGeom>
          <a:noFill/>
        </p:spPr>
        <p:txBody>
          <a:bodyPr wrap="square" rtlCol="0">
            <a:spAutoFit/>
          </a:bodyPr>
          <a:lstStyle/>
          <a:p>
            <a:r>
              <a:rPr lang="en-GB" sz="2400" b="1" dirty="0"/>
              <a:t>Low risk</a:t>
            </a:r>
          </a:p>
        </p:txBody>
      </p:sp>
      <p:sp>
        <p:nvSpPr>
          <p:cNvPr id="17" name="TextBox 16"/>
          <p:cNvSpPr txBox="1"/>
          <p:nvPr/>
        </p:nvSpPr>
        <p:spPr>
          <a:xfrm>
            <a:off x="8211630" y="6104823"/>
            <a:ext cx="2857825" cy="461665"/>
          </a:xfrm>
          <a:prstGeom prst="rect">
            <a:avLst/>
          </a:prstGeom>
          <a:noFill/>
        </p:spPr>
        <p:txBody>
          <a:bodyPr wrap="square" rtlCol="0">
            <a:spAutoFit/>
          </a:bodyPr>
          <a:lstStyle/>
          <a:p>
            <a:r>
              <a:rPr lang="en-GB" sz="2400" b="1" dirty="0"/>
              <a:t>High risk</a:t>
            </a:r>
          </a:p>
        </p:txBody>
      </p:sp>
      <p:sp>
        <p:nvSpPr>
          <p:cNvPr id="8" name="Rectangle 7"/>
          <p:cNvSpPr/>
          <p:nvPr/>
        </p:nvSpPr>
        <p:spPr>
          <a:xfrm>
            <a:off x="1892244" y="5365494"/>
            <a:ext cx="6096000" cy="461665"/>
          </a:xfrm>
          <a:prstGeom prst="rect">
            <a:avLst/>
          </a:prstGeom>
        </p:spPr>
        <p:txBody>
          <a:bodyPr>
            <a:spAutoFit/>
          </a:bodyPr>
          <a:lstStyle/>
          <a:p>
            <a:pPr algn="ctr"/>
            <a:r>
              <a:rPr lang="en-GB" sz="2400" b="1" dirty="0">
                <a:latin typeface="Lato" panose="020B0604020202020204" charset="0"/>
                <a:ea typeface="Lato" panose="020B0604020202020204" charset="0"/>
                <a:cs typeface="Lato" panose="020B0604020202020204" charset="0"/>
              </a:rPr>
              <a:t>Copy this continuum line to start!</a:t>
            </a:r>
          </a:p>
        </p:txBody>
      </p:sp>
    </p:spTree>
    <p:extLst>
      <p:ext uri="{BB962C8B-B14F-4D97-AF65-F5344CB8AC3E}">
        <p14:creationId xmlns:p14="http://schemas.microsoft.com/office/powerpoint/2010/main" val="198883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4FDBF54-E19F-4771-A324-3A014005E1FB}"/>
              </a:ext>
            </a:extLst>
          </p:cNvPr>
          <p:cNvSpPr/>
          <p:nvPr/>
        </p:nvSpPr>
        <p:spPr>
          <a:xfrm>
            <a:off x="3202831" y="2027963"/>
            <a:ext cx="2338160" cy="2953470"/>
          </a:xfrm>
          <a:prstGeom prst="roundRect">
            <a:avLst/>
          </a:prstGeom>
          <a:solidFill>
            <a:srgbClr val="95519E"/>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Lato" panose="020B0604020202020204" charset="0"/>
                <a:ea typeface="Lato" panose="020B0604020202020204" charset="0"/>
                <a:cs typeface="Lato" panose="020B0604020202020204" charset="0"/>
              </a:rPr>
              <a:t>Likelihood of harm</a:t>
            </a:r>
          </a:p>
        </p:txBody>
      </p:sp>
      <p:sp>
        <p:nvSpPr>
          <p:cNvPr id="3" name="Slide Number Placeholder 2">
            <a:extLst>
              <a:ext uri="{FF2B5EF4-FFF2-40B4-BE49-F238E27FC236}">
                <a16:creationId xmlns:a16="http://schemas.microsoft.com/office/drawing/2014/main" id="{A234C69D-D2E1-4BC9-94BB-3311D44A657C}"/>
              </a:ext>
            </a:extLst>
          </p:cNvPr>
          <p:cNvSpPr>
            <a:spLocks noGrp="1"/>
          </p:cNvSpPr>
          <p:nvPr>
            <p:ph type="sldNum" sz="quarter" idx="12"/>
          </p:nvPr>
        </p:nvSpPr>
        <p:spPr/>
        <p:txBody>
          <a:bodyPr/>
          <a:lstStyle/>
          <a:p>
            <a:fld id="{2D651D86-383D-45DB-A701-76B5BFCFE28F}" type="slidenum">
              <a:rPr lang="en-GB" smtClean="0"/>
              <a:pPr/>
              <a:t>6</a:t>
            </a:fld>
            <a:endParaRPr lang="en-GB" dirty="0"/>
          </a:p>
        </p:txBody>
      </p:sp>
      <p:sp>
        <p:nvSpPr>
          <p:cNvPr id="4" name="TextBox 3">
            <a:extLst>
              <a:ext uri="{FF2B5EF4-FFF2-40B4-BE49-F238E27FC236}">
                <a16:creationId xmlns:a16="http://schemas.microsoft.com/office/drawing/2014/main" id="{7C59195D-19DB-4049-B89A-879CBE9E3F65}"/>
              </a:ext>
            </a:extLst>
          </p:cNvPr>
          <p:cNvSpPr txBox="1"/>
          <p:nvPr/>
        </p:nvSpPr>
        <p:spPr>
          <a:xfrm>
            <a:off x="454532" y="335193"/>
            <a:ext cx="1071418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srgbClr val="95519E"/>
                </a:solidFill>
                <a:latin typeface="League Spartan" panose="00000800000000000000" pitchFamily="50" charset="0"/>
              </a:rPr>
              <a:t>Assessing risk</a:t>
            </a:r>
          </a:p>
          <a:p>
            <a:r>
              <a:rPr lang="en-GB" sz="2800" b="1" dirty="0">
                <a:latin typeface="Lato" panose="020B0604020202020204" charset="0"/>
                <a:ea typeface="Lato" panose="020B0604020202020204" charset="0"/>
                <a:cs typeface="Lato" panose="020B0604020202020204" charset="0"/>
              </a:rPr>
              <a:t>When you were deciding the level of risk in those scenarios, you probably reflected on:</a:t>
            </a:r>
            <a:endParaRPr lang="en-GB" sz="3200" b="1" dirty="0">
              <a:latin typeface="Lato" panose="020B0604020202020204" charset="0"/>
              <a:ea typeface="Lato" panose="020B0604020202020204" charset="0"/>
              <a:cs typeface="Lato" panose="020B0604020202020204" charset="0"/>
            </a:endParaRPr>
          </a:p>
        </p:txBody>
      </p:sp>
      <p:sp>
        <p:nvSpPr>
          <p:cNvPr id="5" name="Footer Placeholder 4">
            <a:extLst>
              <a:ext uri="{FF2B5EF4-FFF2-40B4-BE49-F238E27FC236}">
                <a16:creationId xmlns:a16="http://schemas.microsoft.com/office/drawing/2014/main" id="{193B60EE-24E1-4BE8-82E2-A6FBD2BD4C74}"/>
              </a:ext>
            </a:extLst>
          </p:cNvPr>
          <p:cNvSpPr>
            <a:spLocks noGrp="1"/>
          </p:cNvSpPr>
          <p:nvPr>
            <p:ph type="ftr" sz="quarter" idx="11"/>
          </p:nvPr>
        </p:nvSpPr>
        <p:spPr>
          <a:xfrm>
            <a:off x="0" y="6415306"/>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Rectangle: Rounded Corners 6">
            <a:extLst>
              <a:ext uri="{FF2B5EF4-FFF2-40B4-BE49-F238E27FC236}">
                <a16:creationId xmlns:a16="http://schemas.microsoft.com/office/drawing/2014/main" id="{4FE746AB-ADC2-4B56-82C0-08DF9B13D9B6}"/>
              </a:ext>
            </a:extLst>
          </p:cNvPr>
          <p:cNvSpPr/>
          <p:nvPr/>
        </p:nvSpPr>
        <p:spPr>
          <a:xfrm>
            <a:off x="454532" y="2027963"/>
            <a:ext cx="2370555" cy="2953469"/>
          </a:xfrm>
          <a:prstGeom prst="roundRect">
            <a:avLst/>
          </a:prstGeom>
          <a:solidFill>
            <a:srgbClr val="95519E"/>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Lato" panose="020B0604020202020204" charset="0"/>
                <a:ea typeface="Lato" panose="020B0604020202020204" charset="0"/>
                <a:cs typeface="Lato" panose="020B0604020202020204" charset="0"/>
              </a:rPr>
              <a:t>Potential level of harm</a:t>
            </a:r>
          </a:p>
        </p:txBody>
      </p:sp>
      <p:sp>
        <p:nvSpPr>
          <p:cNvPr id="9" name="Rectangle: Rounded Corners 8">
            <a:extLst>
              <a:ext uri="{FF2B5EF4-FFF2-40B4-BE49-F238E27FC236}">
                <a16:creationId xmlns:a16="http://schemas.microsoft.com/office/drawing/2014/main" id="{8A49A54B-B36C-4F88-8240-1425A6B11777}"/>
              </a:ext>
            </a:extLst>
          </p:cNvPr>
          <p:cNvSpPr/>
          <p:nvPr/>
        </p:nvSpPr>
        <p:spPr>
          <a:xfrm>
            <a:off x="6032607" y="2027963"/>
            <a:ext cx="2347118" cy="2953470"/>
          </a:xfrm>
          <a:prstGeom prst="roundRect">
            <a:avLst/>
          </a:prstGeom>
          <a:solidFill>
            <a:srgbClr val="95519E"/>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Lato" panose="020B0604020202020204" charset="0"/>
                <a:ea typeface="Lato" panose="020B0604020202020204" charset="0"/>
                <a:cs typeface="Lato" panose="020B0604020202020204" charset="0"/>
              </a:rPr>
              <a:t>Safety measures to reduce potential harm</a:t>
            </a:r>
          </a:p>
        </p:txBody>
      </p:sp>
      <p:sp>
        <p:nvSpPr>
          <p:cNvPr id="13" name="Rectangle: Rounded Corners 8">
            <a:extLst>
              <a:ext uri="{FF2B5EF4-FFF2-40B4-BE49-F238E27FC236}">
                <a16:creationId xmlns:a16="http://schemas.microsoft.com/office/drawing/2014/main" id="{8A49A54B-B36C-4F88-8240-1425A6B11777}"/>
              </a:ext>
            </a:extLst>
          </p:cNvPr>
          <p:cNvSpPr/>
          <p:nvPr/>
        </p:nvSpPr>
        <p:spPr>
          <a:xfrm>
            <a:off x="8871341" y="2027963"/>
            <a:ext cx="2347118" cy="2953470"/>
          </a:xfrm>
          <a:prstGeom prst="roundRect">
            <a:avLst/>
          </a:prstGeom>
          <a:solidFill>
            <a:srgbClr val="95519E"/>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800" dirty="0">
                <a:latin typeface="Lato" panose="020B0604020202020204" charset="0"/>
                <a:ea typeface="Lato" panose="020B0604020202020204" charset="0"/>
                <a:cs typeface="Lato" panose="020B0604020202020204" charset="0"/>
              </a:rPr>
              <a:t>The potential pay-offs — things a person would gain</a:t>
            </a:r>
          </a:p>
        </p:txBody>
      </p:sp>
      <p:sp>
        <p:nvSpPr>
          <p:cNvPr id="2" name="Rectangle 1"/>
          <p:cNvSpPr/>
          <p:nvPr/>
        </p:nvSpPr>
        <p:spPr>
          <a:xfrm>
            <a:off x="163873" y="5309490"/>
            <a:ext cx="11737468" cy="954107"/>
          </a:xfrm>
          <a:prstGeom prst="rect">
            <a:avLst/>
          </a:prstGeom>
        </p:spPr>
        <p:txBody>
          <a:bodyPr wrap="square">
            <a:spAutoFit/>
          </a:bodyPr>
          <a:lstStyle/>
          <a:p>
            <a:pPr marL="342900" indent="-342900">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Each person will use their opinions and past experiences to assess risk. </a:t>
            </a:r>
          </a:p>
          <a:p>
            <a:pPr marL="342900" indent="-342900">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Research evidence can help us too.</a:t>
            </a:r>
          </a:p>
        </p:txBody>
      </p:sp>
    </p:spTree>
    <p:extLst>
      <p:ext uri="{BB962C8B-B14F-4D97-AF65-F5344CB8AC3E}">
        <p14:creationId xmlns:p14="http://schemas.microsoft.com/office/powerpoint/2010/main" val="2778387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34C69D-D2E1-4BC9-94BB-3311D44A657C}"/>
              </a:ext>
            </a:extLst>
          </p:cNvPr>
          <p:cNvSpPr>
            <a:spLocks noGrp="1"/>
          </p:cNvSpPr>
          <p:nvPr>
            <p:ph type="sldNum" sz="quarter" idx="12"/>
          </p:nvPr>
        </p:nvSpPr>
        <p:spPr/>
        <p:txBody>
          <a:bodyPr/>
          <a:lstStyle/>
          <a:p>
            <a:fld id="{2D651D86-383D-45DB-A701-76B5BFCFE28F}" type="slidenum">
              <a:rPr lang="en-GB" smtClean="0"/>
              <a:pPr/>
              <a:t>7</a:t>
            </a:fld>
            <a:endParaRPr lang="en-GB" dirty="0"/>
          </a:p>
        </p:txBody>
      </p:sp>
      <p:sp>
        <p:nvSpPr>
          <p:cNvPr id="4" name="TextBox 3">
            <a:extLst>
              <a:ext uri="{FF2B5EF4-FFF2-40B4-BE49-F238E27FC236}">
                <a16:creationId xmlns:a16="http://schemas.microsoft.com/office/drawing/2014/main" id="{7C59195D-19DB-4049-B89A-879CBE9E3F65}"/>
              </a:ext>
            </a:extLst>
          </p:cNvPr>
          <p:cNvSpPr txBox="1"/>
          <p:nvPr/>
        </p:nvSpPr>
        <p:spPr>
          <a:xfrm>
            <a:off x="270266" y="141020"/>
            <a:ext cx="1149917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srgbClr val="95519E"/>
                </a:solidFill>
                <a:latin typeface="League Spartan" panose="00000800000000000000" pitchFamily="50" charset="0"/>
              </a:rPr>
              <a:t>Assessing risk — let’s compare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latin typeface="Lato" panose="020B0604020202020204" charset="0"/>
                <a:ea typeface="Lato" panose="020B0604020202020204" charset="0"/>
                <a:cs typeface="Lato" panose="020B0604020202020204" charset="0"/>
              </a:rPr>
              <a:t>Focus on these two examples to explore how to assess risk and minimise potential harm.</a:t>
            </a:r>
            <a:r>
              <a:rPr lang="en-GB" sz="2000" dirty="0">
                <a:latin typeface="Lato" panose="020B0604020202020204" charset="0"/>
                <a:ea typeface="Lato" panose="020B0604020202020204" charset="0"/>
                <a:cs typeface="Lato" panose="020B0604020202020204" charset="0"/>
              </a:rPr>
              <a:t> </a:t>
            </a:r>
            <a:r>
              <a:rPr lang="en-GB" sz="2400" dirty="0">
                <a:latin typeface="Lato" panose="020B0604020202020204" charset="0"/>
                <a:ea typeface="Lato" panose="020B0604020202020204" charset="0"/>
                <a:cs typeface="Lato" panose="020B0604020202020204" charset="0"/>
              </a:rPr>
              <a:t>Create two tables like the example and complete them using your own knowledge. Then read the next slides for more information.</a:t>
            </a:r>
          </a:p>
        </p:txBody>
      </p:sp>
      <p:sp>
        <p:nvSpPr>
          <p:cNvPr id="5" name="Footer Placeholder 4">
            <a:extLst>
              <a:ext uri="{FF2B5EF4-FFF2-40B4-BE49-F238E27FC236}">
                <a16:creationId xmlns:a16="http://schemas.microsoft.com/office/drawing/2014/main" id="{193B60EE-24E1-4BE8-82E2-A6FBD2BD4C74}"/>
              </a:ext>
            </a:extLst>
          </p:cNvPr>
          <p:cNvSpPr>
            <a:spLocks noGrp="1"/>
          </p:cNvSpPr>
          <p:nvPr>
            <p:ph type="ftr" sz="quarter" idx="11"/>
          </p:nvPr>
        </p:nvSpPr>
        <p:spPr>
          <a:xfrm>
            <a:off x="0" y="6415306"/>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26" name="Picture 2" descr="Book, Isolated, Open Book, Empty, Paper, Black,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747" y="2040395"/>
            <a:ext cx="7826545" cy="45266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2157499114"/>
              </p:ext>
            </p:extLst>
          </p:nvPr>
        </p:nvGraphicFramePr>
        <p:xfrm>
          <a:off x="2812064" y="2648222"/>
          <a:ext cx="2674792" cy="3600098"/>
        </p:xfrm>
        <a:graphic>
          <a:graphicData uri="http://schemas.openxmlformats.org/drawingml/2006/table">
            <a:tbl>
              <a:tblPr firstRow="1" bandRow="1">
                <a:tableStyleId>{69C7853C-536D-4A76-A0AE-DD22124D55A5}</a:tableStyleId>
              </a:tblPr>
              <a:tblGrid>
                <a:gridCol w="1337396">
                  <a:extLst>
                    <a:ext uri="{9D8B030D-6E8A-4147-A177-3AD203B41FA5}">
                      <a16:colId xmlns:a16="http://schemas.microsoft.com/office/drawing/2014/main" val="3987332867"/>
                    </a:ext>
                  </a:extLst>
                </a:gridCol>
                <a:gridCol w="1337396">
                  <a:extLst>
                    <a:ext uri="{9D8B030D-6E8A-4147-A177-3AD203B41FA5}">
                      <a16:colId xmlns:a16="http://schemas.microsoft.com/office/drawing/2014/main" val="980923731"/>
                    </a:ext>
                  </a:extLst>
                </a:gridCol>
              </a:tblGrid>
              <a:tr h="1800049">
                <a:tc>
                  <a:txBody>
                    <a:bodyPr/>
                    <a:lstStyle/>
                    <a:p>
                      <a:r>
                        <a:rPr lang="en-GB" dirty="0">
                          <a:solidFill>
                            <a:schemeClr val="tx1"/>
                          </a:solidFill>
                        </a:rPr>
                        <a:t>Potential</a:t>
                      </a:r>
                      <a:r>
                        <a:rPr lang="en-GB" baseline="0" dirty="0">
                          <a:solidFill>
                            <a:schemeClr val="tx1"/>
                          </a:solidFill>
                        </a:rPr>
                        <a:t> risks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GB" dirty="0">
                          <a:solidFill>
                            <a:schemeClr val="tx1"/>
                          </a:solidFill>
                        </a:rPr>
                        <a:t>Likelihood of harm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297408846"/>
                  </a:ext>
                </a:extLst>
              </a:tr>
              <a:tr h="1800049">
                <a:tc>
                  <a:txBody>
                    <a:bodyPr/>
                    <a:lstStyle/>
                    <a:p>
                      <a:r>
                        <a:rPr lang="en-GB" b="1" dirty="0"/>
                        <a:t>Safety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GB" b="1" dirty="0"/>
                        <a:t>Potential pay-offs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864559204"/>
                  </a:ext>
                </a:extLst>
              </a:tr>
            </a:tbl>
          </a:graphicData>
        </a:graphic>
      </p:graphicFrame>
      <p:sp>
        <p:nvSpPr>
          <p:cNvPr id="11" name="TextBox 10"/>
          <p:cNvSpPr txBox="1"/>
          <p:nvPr/>
        </p:nvSpPr>
        <p:spPr>
          <a:xfrm>
            <a:off x="2812064" y="2204904"/>
            <a:ext cx="2857825" cy="369332"/>
          </a:xfrm>
          <a:prstGeom prst="rect">
            <a:avLst/>
          </a:prstGeom>
          <a:noFill/>
        </p:spPr>
        <p:txBody>
          <a:bodyPr wrap="square" rtlCol="0">
            <a:spAutoFit/>
          </a:bodyPr>
          <a:lstStyle/>
          <a:p>
            <a:r>
              <a:rPr lang="en-GB" b="1" dirty="0"/>
              <a:t>Drinking daily energy drinks</a:t>
            </a:r>
          </a:p>
        </p:txBody>
      </p:sp>
      <p:sp>
        <p:nvSpPr>
          <p:cNvPr id="14" name="TextBox 13"/>
          <p:cNvSpPr txBox="1"/>
          <p:nvPr/>
        </p:nvSpPr>
        <p:spPr>
          <a:xfrm>
            <a:off x="6225678" y="2204904"/>
            <a:ext cx="2857825" cy="369332"/>
          </a:xfrm>
          <a:prstGeom prst="rect">
            <a:avLst/>
          </a:prstGeom>
          <a:noFill/>
        </p:spPr>
        <p:txBody>
          <a:bodyPr wrap="square" rtlCol="0">
            <a:spAutoFit/>
          </a:bodyPr>
          <a:lstStyle/>
          <a:p>
            <a:r>
              <a:rPr lang="en-GB" b="1" dirty="0"/>
              <a:t>Learning a new hobby</a:t>
            </a:r>
          </a:p>
        </p:txBody>
      </p:sp>
      <p:graphicFrame>
        <p:nvGraphicFramePr>
          <p:cNvPr id="15" name="Table 14"/>
          <p:cNvGraphicFramePr>
            <a:graphicFrameLocks noGrp="1"/>
          </p:cNvGraphicFramePr>
          <p:nvPr>
            <p:extLst>
              <p:ext uri="{D42A27DB-BD31-4B8C-83A1-F6EECF244321}">
                <p14:modId xmlns:p14="http://schemas.microsoft.com/office/powerpoint/2010/main" val="447288282"/>
              </p:ext>
            </p:extLst>
          </p:nvPr>
        </p:nvGraphicFramePr>
        <p:xfrm>
          <a:off x="6179280" y="2648222"/>
          <a:ext cx="2674792" cy="3600098"/>
        </p:xfrm>
        <a:graphic>
          <a:graphicData uri="http://schemas.openxmlformats.org/drawingml/2006/table">
            <a:tbl>
              <a:tblPr firstRow="1" bandRow="1">
                <a:tableStyleId>{69C7853C-536D-4A76-A0AE-DD22124D55A5}</a:tableStyleId>
              </a:tblPr>
              <a:tblGrid>
                <a:gridCol w="1337396">
                  <a:extLst>
                    <a:ext uri="{9D8B030D-6E8A-4147-A177-3AD203B41FA5}">
                      <a16:colId xmlns:a16="http://schemas.microsoft.com/office/drawing/2014/main" val="3987332867"/>
                    </a:ext>
                  </a:extLst>
                </a:gridCol>
                <a:gridCol w="1337396">
                  <a:extLst>
                    <a:ext uri="{9D8B030D-6E8A-4147-A177-3AD203B41FA5}">
                      <a16:colId xmlns:a16="http://schemas.microsoft.com/office/drawing/2014/main" val="980923731"/>
                    </a:ext>
                  </a:extLst>
                </a:gridCol>
              </a:tblGrid>
              <a:tr h="1800049">
                <a:tc>
                  <a:txBody>
                    <a:bodyPr/>
                    <a:lstStyle/>
                    <a:p>
                      <a:r>
                        <a:rPr lang="en-GB" dirty="0">
                          <a:solidFill>
                            <a:schemeClr val="tx1"/>
                          </a:solidFill>
                        </a:rPr>
                        <a:t>Potential</a:t>
                      </a:r>
                      <a:r>
                        <a:rPr lang="en-GB" baseline="0" dirty="0">
                          <a:solidFill>
                            <a:schemeClr val="tx1"/>
                          </a:solidFill>
                        </a:rPr>
                        <a:t> risks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GB" dirty="0">
                          <a:solidFill>
                            <a:schemeClr val="tx1"/>
                          </a:solidFill>
                        </a:rPr>
                        <a:t>Likelihood of harm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297408846"/>
                  </a:ext>
                </a:extLst>
              </a:tr>
              <a:tr h="1800049">
                <a:tc>
                  <a:txBody>
                    <a:bodyPr/>
                    <a:lstStyle/>
                    <a:p>
                      <a:r>
                        <a:rPr lang="en-GB" b="1" dirty="0"/>
                        <a:t>Safety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GB" b="1" dirty="0"/>
                        <a:t>Potential pay-offs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864559204"/>
                  </a:ext>
                </a:extLst>
              </a:tr>
            </a:tbl>
          </a:graphicData>
        </a:graphic>
      </p:graphicFrame>
    </p:spTree>
    <p:extLst>
      <p:ext uri="{BB962C8B-B14F-4D97-AF65-F5344CB8AC3E}">
        <p14:creationId xmlns:p14="http://schemas.microsoft.com/office/powerpoint/2010/main" val="280833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219" y="22304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Assessing risks: energy drinks</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8</a:t>
            </a:fld>
            <a:endParaRPr lang="en-GB" dirty="0"/>
          </a:p>
        </p:txBody>
      </p:sp>
      <p:sp>
        <p:nvSpPr>
          <p:cNvPr id="15" name="Footer Placeholder 3">
            <a:extLst>
              <a:ext uri="{FF2B5EF4-FFF2-40B4-BE49-F238E27FC236}">
                <a16:creationId xmlns:a16="http://schemas.microsoft.com/office/drawing/2014/main" id="{B64F4385-18F7-47BC-AFE8-DC7B8111F82D}"/>
              </a:ext>
            </a:extLst>
          </p:cNvPr>
          <p:cNvSpPr>
            <a:spLocks noGrp="1"/>
          </p:cNvSpPr>
          <p:nvPr>
            <p:ph type="ftr" sz="quarter" idx="11"/>
          </p:nvPr>
        </p:nvSpPr>
        <p:spPr>
          <a:xfrm>
            <a:off x="-4412" y="6391510"/>
            <a:ext cx="12192000" cy="365125"/>
          </a:xfrm>
        </p:spPr>
        <p:txBody>
          <a:bodyPr/>
          <a:lstStyle/>
          <a:p>
            <a:r>
              <a:rPr lang="en-GB" sz="1050" dirty="0"/>
              <a:t>© PSHE Association 2021 </a:t>
            </a:r>
            <a:r>
              <a:rPr lang="en-GB" dirty="0"/>
              <a:t>	 </a:t>
            </a:r>
          </a:p>
        </p:txBody>
      </p:sp>
      <p:sp>
        <p:nvSpPr>
          <p:cNvPr id="4" name="Rectangle: Rounded Corners 3">
            <a:extLst>
              <a:ext uri="{FF2B5EF4-FFF2-40B4-BE49-F238E27FC236}">
                <a16:creationId xmlns:a16="http://schemas.microsoft.com/office/drawing/2014/main" id="{2ED2CE66-76B3-44D4-BC89-F896B74038AA}"/>
              </a:ext>
            </a:extLst>
          </p:cNvPr>
          <p:cNvSpPr/>
          <p:nvPr/>
        </p:nvSpPr>
        <p:spPr>
          <a:xfrm>
            <a:off x="257434" y="1050065"/>
            <a:ext cx="6393887" cy="4499173"/>
          </a:xfrm>
          <a:prstGeom prst="roundRect">
            <a:avLst/>
          </a:prstGeom>
          <a:solidFill>
            <a:schemeClr val="bg1"/>
          </a:solidFill>
          <a:ln w="381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solidFill>
                <a:schemeClr val="tx1"/>
              </a:solidFill>
              <a:latin typeface="Lato" panose="020B0604020202020204" charset="0"/>
              <a:ea typeface="Lato" panose="020B0604020202020204" charset="0"/>
              <a:cs typeface="Lato" panose="020B0604020202020204" charset="0"/>
            </a:endParaRPr>
          </a:p>
          <a:p>
            <a:r>
              <a:rPr lang="en-GB" sz="2400" b="1" dirty="0">
                <a:solidFill>
                  <a:schemeClr val="tx1"/>
                </a:solidFill>
                <a:latin typeface="Lato" panose="020B0604020202020204" charset="0"/>
                <a:ea typeface="Lato" panose="020B0604020202020204" charset="0"/>
                <a:cs typeface="Lato" panose="020B0604020202020204" charset="0"/>
              </a:rPr>
              <a:t>What are the risks of energy drinks?</a:t>
            </a:r>
            <a:endParaRPr lang="en-GB" sz="2400" dirty="0">
              <a:solidFill>
                <a:schemeClr val="tx1"/>
              </a:solidFill>
            </a:endParaRPr>
          </a:p>
          <a:p>
            <a:pPr marL="342900" indent="-342900">
              <a:buFont typeface="Arial" panose="020B0604020202020204" pitchFamily="34" charset="0"/>
              <a:buChar char="•"/>
            </a:pPr>
            <a:r>
              <a:rPr lang="en-GB" sz="2200" dirty="0">
                <a:solidFill>
                  <a:schemeClr val="tx1"/>
                </a:solidFill>
                <a:latin typeface="Lato" panose="020B0604020202020204" charset="0"/>
                <a:ea typeface="Lato" panose="020B0604020202020204" charset="0"/>
                <a:cs typeface="Lato" panose="020B0604020202020204" charset="0"/>
              </a:rPr>
              <a:t>Effects may include: anxiety, sleep issues, headaches, stomach upset</a:t>
            </a:r>
          </a:p>
          <a:p>
            <a:pPr marL="342900" indent="-342900">
              <a:buFont typeface="Arial" panose="020B0604020202020204" pitchFamily="34" charset="0"/>
              <a:buChar char="•"/>
            </a:pPr>
            <a:r>
              <a:rPr lang="en-GB" sz="2200" dirty="0">
                <a:solidFill>
                  <a:schemeClr val="tx1"/>
                </a:solidFill>
                <a:latin typeface="Lato" panose="020B0604020202020204" charset="0"/>
                <a:ea typeface="Lato" panose="020B0604020202020204" charset="0"/>
                <a:cs typeface="Lato" panose="020B0604020202020204" charset="0"/>
              </a:rPr>
              <a:t>Can also lead to heart palpitations</a:t>
            </a:r>
          </a:p>
          <a:p>
            <a:pPr marL="342900" indent="-342900">
              <a:buFont typeface="Arial" panose="020B0604020202020204" pitchFamily="34" charset="0"/>
              <a:buChar char="•"/>
            </a:pPr>
            <a:endParaRPr lang="en-GB" sz="2000" dirty="0">
              <a:solidFill>
                <a:schemeClr val="tx1"/>
              </a:solidFill>
              <a:latin typeface="Lato" panose="020B0604020202020204" charset="0"/>
              <a:ea typeface="Lato" panose="020B0604020202020204" charset="0"/>
              <a:cs typeface="Lato" panose="020B0604020202020204" charset="0"/>
            </a:endParaRPr>
          </a:p>
          <a:p>
            <a:r>
              <a:rPr lang="en-GB" sz="2400" b="1" dirty="0">
                <a:solidFill>
                  <a:schemeClr val="tx1"/>
                </a:solidFill>
                <a:latin typeface="Lato" panose="020B0604020202020204" charset="0"/>
                <a:ea typeface="Lato" panose="020B0604020202020204" charset="0"/>
                <a:cs typeface="Lato" panose="020B0604020202020204" charset="0"/>
              </a:rPr>
              <a:t>What are the risks of continued use?</a:t>
            </a:r>
          </a:p>
          <a:p>
            <a:pPr marL="342900" indent="-342900">
              <a:buFont typeface="Arial" panose="020B0604020202020204" pitchFamily="34" charset="0"/>
              <a:buChar char="•"/>
            </a:pPr>
            <a:r>
              <a:rPr lang="en-GB" sz="2200" dirty="0">
                <a:solidFill>
                  <a:schemeClr val="tx1"/>
                </a:solidFill>
                <a:latin typeface="Lato" panose="020B0604020202020204" charset="0"/>
                <a:ea typeface="Lato" panose="020B0604020202020204" charset="0"/>
                <a:cs typeface="Lato" panose="020B0604020202020204" charset="0"/>
              </a:rPr>
              <a:t>Regular use can impact behaviour and mood and can affect school and sports performance</a:t>
            </a:r>
          </a:p>
          <a:p>
            <a:pPr marL="342900" indent="-342900">
              <a:buFont typeface="Arial" panose="020B0604020202020204" pitchFamily="34" charset="0"/>
              <a:buChar char="•"/>
            </a:pPr>
            <a:r>
              <a:rPr lang="en-GB" sz="2200" dirty="0">
                <a:solidFill>
                  <a:schemeClr val="tx1"/>
                </a:solidFill>
                <a:latin typeface="Lato" panose="020B0604020202020204" charset="0"/>
                <a:ea typeface="Lato" panose="020B0604020202020204" charset="0"/>
                <a:cs typeface="Lato" panose="020B0604020202020204" charset="0"/>
              </a:rPr>
              <a:t>There are up to 21 teaspoons of sugar in an energy drink which increases health risks such as obesity, dental health issues, acne and type 2 diabetes</a:t>
            </a:r>
          </a:p>
          <a:p>
            <a:endParaRPr lang="en-GB"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111697783"/>
              </p:ext>
            </p:extLst>
          </p:nvPr>
        </p:nvGraphicFramePr>
        <p:xfrm>
          <a:off x="6887068" y="1072996"/>
          <a:ext cx="4653112" cy="5310614"/>
        </p:xfrm>
        <a:graphic>
          <a:graphicData uri="http://schemas.openxmlformats.org/drawingml/2006/table">
            <a:tbl>
              <a:tblPr firstRow="1" bandRow="1">
                <a:tableStyleId>{69C7853C-536D-4A76-A0AE-DD22124D55A5}</a:tableStyleId>
              </a:tblPr>
              <a:tblGrid>
                <a:gridCol w="2326556">
                  <a:extLst>
                    <a:ext uri="{9D8B030D-6E8A-4147-A177-3AD203B41FA5}">
                      <a16:colId xmlns:a16="http://schemas.microsoft.com/office/drawing/2014/main" val="3987332867"/>
                    </a:ext>
                  </a:extLst>
                </a:gridCol>
                <a:gridCol w="2326556">
                  <a:extLst>
                    <a:ext uri="{9D8B030D-6E8A-4147-A177-3AD203B41FA5}">
                      <a16:colId xmlns:a16="http://schemas.microsoft.com/office/drawing/2014/main" val="980923731"/>
                    </a:ext>
                  </a:extLst>
                </a:gridCol>
              </a:tblGrid>
              <a:tr h="2655307">
                <a:tc>
                  <a:txBody>
                    <a:bodyPr/>
                    <a:lstStyle/>
                    <a:p>
                      <a:r>
                        <a:rPr lang="en-GB" dirty="0">
                          <a:solidFill>
                            <a:schemeClr val="tx1"/>
                          </a:solidFill>
                        </a:rPr>
                        <a:t>Potential</a:t>
                      </a:r>
                      <a:r>
                        <a:rPr lang="en-GB" baseline="0" dirty="0">
                          <a:solidFill>
                            <a:schemeClr val="tx1"/>
                          </a:solidFill>
                        </a:rPr>
                        <a:t> risks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GB" dirty="0">
                          <a:solidFill>
                            <a:schemeClr val="tx1"/>
                          </a:solidFill>
                        </a:rPr>
                        <a:t>Likelihood of harm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297408846"/>
                  </a:ext>
                </a:extLst>
              </a:tr>
              <a:tr h="2655307">
                <a:tc>
                  <a:txBody>
                    <a:bodyPr/>
                    <a:lstStyle/>
                    <a:p>
                      <a:r>
                        <a:rPr lang="en-GB" b="1" dirty="0"/>
                        <a:t>Safety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GB" b="1" dirty="0"/>
                        <a:t>Potential pay-offs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864559204"/>
                  </a:ext>
                </a:extLst>
              </a:tr>
            </a:tbl>
          </a:graphicData>
        </a:graphic>
      </p:graphicFrame>
      <p:sp>
        <p:nvSpPr>
          <p:cNvPr id="2" name="Curved Down Arrow 1"/>
          <p:cNvSpPr/>
          <p:nvPr/>
        </p:nvSpPr>
        <p:spPr>
          <a:xfrm rot="18783283">
            <a:off x="5638086" y="1521309"/>
            <a:ext cx="1841326" cy="952590"/>
          </a:xfrm>
          <a:prstGeom prst="curvedDownArrow">
            <a:avLst>
              <a:gd name="adj1" fmla="val 25000"/>
              <a:gd name="adj2" fmla="val 96648"/>
              <a:gd name="adj3" fmla="val 34205"/>
            </a:avLst>
          </a:prstGeom>
          <a:solidFill>
            <a:srgbClr val="CC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p:cNvSpPr/>
          <p:nvPr/>
        </p:nvSpPr>
        <p:spPr>
          <a:xfrm>
            <a:off x="1350113" y="5622069"/>
            <a:ext cx="5301208" cy="769441"/>
          </a:xfrm>
          <a:prstGeom prst="rect">
            <a:avLst/>
          </a:prstGeom>
          <a:solidFill>
            <a:srgbClr val="CC99FF"/>
          </a:solidFill>
        </p:spPr>
        <p:txBody>
          <a:bodyPr wrap="square">
            <a:spAutoFit/>
          </a:bodyPr>
          <a:lstStyle/>
          <a:p>
            <a:r>
              <a:rPr lang="en-GB" sz="2200" dirty="0">
                <a:solidFill>
                  <a:srgbClr val="333333"/>
                </a:solidFill>
                <a:latin typeface="Lato" panose="020B0604020202020204" charset="0"/>
                <a:ea typeface="Lato" panose="020B0604020202020204" charset="0"/>
                <a:cs typeface="Lato" panose="020B0604020202020204" charset="0"/>
              </a:rPr>
              <a:t>From age 11, </a:t>
            </a:r>
            <a:r>
              <a:rPr lang="en-GB" sz="2200" b="1" dirty="0">
                <a:solidFill>
                  <a:srgbClr val="333333"/>
                </a:solidFill>
                <a:latin typeface="Lato" panose="020B0604020202020204" charset="0"/>
                <a:ea typeface="Lato" panose="020B0604020202020204" charset="0"/>
                <a:cs typeface="Lato" panose="020B0604020202020204" charset="0"/>
              </a:rPr>
              <a:t>maximum</a:t>
            </a:r>
            <a:r>
              <a:rPr lang="en-GB" sz="2200" dirty="0">
                <a:solidFill>
                  <a:srgbClr val="333333"/>
                </a:solidFill>
                <a:latin typeface="Lato" panose="020B0604020202020204" charset="0"/>
                <a:ea typeface="Lato" panose="020B0604020202020204" charset="0"/>
                <a:cs typeface="Lato" panose="020B0604020202020204" charset="0"/>
              </a:rPr>
              <a:t> recommended sugar intake per day is 30g (7 teaspoons)</a:t>
            </a:r>
            <a:endParaRPr lang="en-GB" sz="2200" dirty="0">
              <a:latin typeface="Lato" panose="020B0604020202020204" charset="0"/>
              <a:ea typeface="Lato" panose="020B0604020202020204" charset="0"/>
              <a:cs typeface="Lato" panose="020B060402020202020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425" t="9469" r="2068" b="10892"/>
          <a:stretch/>
        </p:blipFill>
        <p:spPr>
          <a:xfrm flipH="1">
            <a:off x="32599" y="5606815"/>
            <a:ext cx="1243325" cy="1126308"/>
          </a:xfrm>
          <a:prstGeom prst="rect">
            <a:avLst/>
          </a:prstGeom>
        </p:spPr>
      </p:pic>
    </p:spTree>
    <p:extLst>
      <p:ext uri="{BB962C8B-B14F-4D97-AF65-F5344CB8AC3E}">
        <p14:creationId xmlns:p14="http://schemas.microsoft.com/office/powerpoint/2010/main" val="379902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446668992"/>
              </p:ext>
            </p:extLst>
          </p:nvPr>
        </p:nvGraphicFramePr>
        <p:xfrm>
          <a:off x="6887068" y="1072996"/>
          <a:ext cx="4653112" cy="5310614"/>
        </p:xfrm>
        <a:graphic>
          <a:graphicData uri="http://schemas.openxmlformats.org/drawingml/2006/table">
            <a:tbl>
              <a:tblPr firstRow="1" bandRow="1">
                <a:tableStyleId>{69C7853C-536D-4A76-A0AE-DD22124D55A5}</a:tableStyleId>
              </a:tblPr>
              <a:tblGrid>
                <a:gridCol w="2326556">
                  <a:extLst>
                    <a:ext uri="{9D8B030D-6E8A-4147-A177-3AD203B41FA5}">
                      <a16:colId xmlns:a16="http://schemas.microsoft.com/office/drawing/2014/main" val="3987332867"/>
                    </a:ext>
                  </a:extLst>
                </a:gridCol>
                <a:gridCol w="2326556">
                  <a:extLst>
                    <a:ext uri="{9D8B030D-6E8A-4147-A177-3AD203B41FA5}">
                      <a16:colId xmlns:a16="http://schemas.microsoft.com/office/drawing/2014/main" val="980923731"/>
                    </a:ext>
                  </a:extLst>
                </a:gridCol>
              </a:tblGrid>
              <a:tr h="2655307">
                <a:tc>
                  <a:txBody>
                    <a:bodyPr/>
                    <a:lstStyle/>
                    <a:p>
                      <a:r>
                        <a:rPr lang="en-GB" dirty="0">
                          <a:solidFill>
                            <a:schemeClr val="tx1"/>
                          </a:solidFill>
                        </a:rPr>
                        <a:t>Potential</a:t>
                      </a:r>
                      <a:r>
                        <a:rPr lang="en-GB" baseline="0" dirty="0">
                          <a:solidFill>
                            <a:schemeClr val="tx1"/>
                          </a:solidFill>
                        </a:rPr>
                        <a:t> risks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GB" dirty="0">
                          <a:solidFill>
                            <a:schemeClr val="tx1"/>
                          </a:solidFill>
                        </a:rPr>
                        <a:t>Likelihood of harm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297408846"/>
                  </a:ext>
                </a:extLst>
              </a:tr>
              <a:tr h="2655307">
                <a:tc>
                  <a:txBody>
                    <a:bodyPr/>
                    <a:lstStyle/>
                    <a:p>
                      <a:r>
                        <a:rPr lang="en-GB" b="1" dirty="0"/>
                        <a:t>Safety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n-GB" b="1" dirty="0"/>
                        <a:t>Potential pay-offs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864559204"/>
                  </a:ext>
                </a:extLst>
              </a:tr>
            </a:tbl>
          </a:graphicData>
        </a:graphic>
      </p:graphicFrame>
      <p:sp>
        <p:nvSpPr>
          <p:cNvPr id="3" name="TextBox 2"/>
          <p:cNvSpPr txBox="1"/>
          <p:nvPr/>
        </p:nvSpPr>
        <p:spPr>
          <a:xfrm>
            <a:off x="179219" y="22304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Assessing risks: energy drinks</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sp>
        <p:nvSpPr>
          <p:cNvPr id="15" name="Footer Placeholder 3">
            <a:extLst>
              <a:ext uri="{FF2B5EF4-FFF2-40B4-BE49-F238E27FC236}">
                <a16:creationId xmlns:a16="http://schemas.microsoft.com/office/drawing/2014/main" id="{B64F4385-18F7-47BC-AFE8-DC7B8111F82D}"/>
              </a:ext>
            </a:extLst>
          </p:cNvPr>
          <p:cNvSpPr>
            <a:spLocks noGrp="1"/>
          </p:cNvSpPr>
          <p:nvPr>
            <p:ph type="ftr" sz="quarter" idx="11"/>
          </p:nvPr>
        </p:nvSpPr>
        <p:spPr>
          <a:xfrm>
            <a:off x="-4412" y="6391510"/>
            <a:ext cx="12192000" cy="365125"/>
          </a:xfrm>
        </p:spPr>
        <p:txBody>
          <a:bodyPr/>
          <a:lstStyle/>
          <a:p>
            <a:r>
              <a:rPr lang="en-GB" sz="1050" dirty="0"/>
              <a:t>© PSHE Association 2021 </a:t>
            </a:r>
            <a:r>
              <a:rPr lang="en-GB" dirty="0"/>
              <a:t>	 </a:t>
            </a:r>
          </a:p>
        </p:txBody>
      </p:sp>
      <p:sp>
        <p:nvSpPr>
          <p:cNvPr id="4" name="Rectangle: Rounded Corners 3">
            <a:extLst>
              <a:ext uri="{FF2B5EF4-FFF2-40B4-BE49-F238E27FC236}">
                <a16:creationId xmlns:a16="http://schemas.microsoft.com/office/drawing/2014/main" id="{2ED2CE66-76B3-44D4-BC89-F896B74038AA}"/>
              </a:ext>
            </a:extLst>
          </p:cNvPr>
          <p:cNvSpPr/>
          <p:nvPr/>
        </p:nvSpPr>
        <p:spPr>
          <a:xfrm>
            <a:off x="257434" y="1050065"/>
            <a:ext cx="6521738" cy="2937587"/>
          </a:xfrm>
          <a:prstGeom prst="roundRect">
            <a:avLst/>
          </a:prstGeom>
          <a:solidFill>
            <a:schemeClr val="bg1"/>
          </a:solidFill>
          <a:ln w="381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a:p>
            <a:r>
              <a:rPr lang="en-GB" sz="2400" b="1" dirty="0">
                <a:solidFill>
                  <a:schemeClr val="tx1"/>
                </a:solidFill>
                <a:latin typeface="Lato" panose="020B0604020202020204" charset="0"/>
                <a:ea typeface="Lato" panose="020B0604020202020204" charset="0"/>
                <a:cs typeface="Lato" panose="020B0604020202020204" charset="0"/>
              </a:rPr>
              <a:t>What is the likelihood of harm</a:t>
            </a:r>
            <a:endParaRPr lang="en-GB" sz="2400" dirty="0">
              <a:solidFill>
                <a:schemeClr val="tx1"/>
              </a:solidFill>
            </a:endParaRPr>
          </a:p>
          <a:p>
            <a:pPr marL="342900" indent="-342900">
              <a:buFont typeface="Arial" panose="020B0604020202020204" pitchFamily="34" charset="0"/>
              <a:buChar char="•"/>
            </a:pPr>
            <a:r>
              <a:rPr lang="en-GB" sz="2200" dirty="0">
                <a:solidFill>
                  <a:schemeClr val="tx1"/>
                </a:solidFill>
                <a:latin typeface="Lato" panose="020B0604020202020204" charset="0"/>
                <a:ea typeface="Lato" panose="020B0604020202020204" charset="0"/>
                <a:cs typeface="Lato" panose="020B0604020202020204" charset="0"/>
              </a:rPr>
              <a:t>Each person responds differently to substances and those with underlying health conditions may be more affected.</a:t>
            </a:r>
          </a:p>
          <a:p>
            <a:pPr marL="342900" indent="-342900">
              <a:buFont typeface="Arial" panose="020B0604020202020204" pitchFamily="34" charset="0"/>
              <a:buChar char="•"/>
            </a:pPr>
            <a:r>
              <a:rPr lang="en-GB" sz="2200" dirty="0">
                <a:solidFill>
                  <a:schemeClr val="tx1"/>
                </a:solidFill>
                <a:latin typeface="Lato" panose="020B0604020202020204" charset="0"/>
                <a:ea typeface="Lato" panose="020B0604020202020204" charset="0"/>
                <a:cs typeface="Lato" panose="020B0604020202020204" charset="0"/>
              </a:rPr>
              <a:t>Energy drinks contain caffeine and sugar which are potentially habit-forming substances.</a:t>
            </a:r>
          </a:p>
          <a:p>
            <a:pPr marL="342900" indent="-342900">
              <a:buFont typeface="Arial" panose="020B0604020202020204" pitchFamily="34" charset="0"/>
              <a:buChar char="•"/>
            </a:pPr>
            <a:r>
              <a:rPr lang="en-GB" sz="2200" dirty="0">
                <a:solidFill>
                  <a:schemeClr val="tx1"/>
                </a:solidFill>
                <a:latin typeface="Lato" panose="020B0604020202020204" charset="0"/>
                <a:ea typeface="Lato" panose="020B0604020202020204" charset="0"/>
                <a:cs typeface="Lato" panose="020B0604020202020204" charset="0"/>
              </a:rPr>
              <a:t>Risks increase with regular or high level usage.</a:t>
            </a:r>
          </a:p>
          <a:p>
            <a:pPr marL="342900" indent="-342900">
              <a:buFont typeface="Arial" panose="020B0604020202020204" pitchFamily="34" charset="0"/>
              <a:buChar char="•"/>
            </a:pPr>
            <a:endParaRPr lang="en-GB" dirty="0">
              <a:solidFill>
                <a:schemeClr val="tx1"/>
              </a:solidFill>
              <a:latin typeface="Lato" panose="020B0604020202020204" charset="0"/>
              <a:ea typeface="Lato" panose="020B0604020202020204" charset="0"/>
              <a:cs typeface="Lato" panose="020B0604020202020204" charset="0"/>
            </a:endParaRPr>
          </a:p>
        </p:txBody>
      </p:sp>
      <p:sp>
        <p:nvSpPr>
          <p:cNvPr id="2" name="Curved Down Arrow 1"/>
          <p:cNvSpPr/>
          <p:nvPr/>
        </p:nvSpPr>
        <p:spPr>
          <a:xfrm rot="20437263">
            <a:off x="5692775" y="1783241"/>
            <a:ext cx="4408295" cy="924968"/>
          </a:xfrm>
          <a:prstGeom prst="curvedDownArrow">
            <a:avLst>
              <a:gd name="adj1" fmla="val 25000"/>
              <a:gd name="adj2" fmla="val 96648"/>
              <a:gd name="adj3" fmla="val 34205"/>
            </a:avLst>
          </a:prstGeom>
          <a:solidFill>
            <a:srgbClr val="CC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Rounded Corners 3">
            <a:extLst>
              <a:ext uri="{FF2B5EF4-FFF2-40B4-BE49-F238E27FC236}">
                <a16:creationId xmlns:a16="http://schemas.microsoft.com/office/drawing/2014/main" id="{2ED2CE66-76B3-44D4-BC89-F896B74038AA}"/>
              </a:ext>
            </a:extLst>
          </p:cNvPr>
          <p:cNvSpPr/>
          <p:nvPr/>
        </p:nvSpPr>
        <p:spPr>
          <a:xfrm>
            <a:off x="297960" y="4058459"/>
            <a:ext cx="6481211" cy="2262245"/>
          </a:xfrm>
          <a:prstGeom prst="roundRect">
            <a:avLst/>
          </a:prstGeom>
          <a:solidFill>
            <a:schemeClr val="bg1"/>
          </a:solidFill>
          <a:ln w="381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solidFill>
            </a:endParaRPr>
          </a:p>
          <a:p>
            <a:r>
              <a:rPr lang="en-GB" sz="2400" b="1" dirty="0">
                <a:solidFill>
                  <a:schemeClr val="tx1"/>
                </a:solidFill>
                <a:latin typeface="Lato" panose="020B0604020202020204" charset="0"/>
                <a:ea typeface="Lato" panose="020B0604020202020204" charset="0"/>
                <a:cs typeface="Lato" panose="020B0604020202020204" charset="0"/>
              </a:rPr>
              <a:t>Are there any safety measures?</a:t>
            </a:r>
            <a:endParaRPr lang="en-GB" sz="2400" dirty="0">
              <a:solidFill>
                <a:schemeClr val="tx1"/>
              </a:solidFill>
            </a:endParaRPr>
          </a:p>
          <a:p>
            <a:pPr marL="342900" indent="-342900">
              <a:buFont typeface="Arial" panose="020B0604020202020204" pitchFamily="34" charset="0"/>
              <a:buChar char="•"/>
            </a:pPr>
            <a:r>
              <a:rPr lang="en-GB" sz="2200" dirty="0">
                <a:solidFill>
                  <a:schemeClr val="tx1"/>
                </a:solidFill>
                <a:latin typeface="Lato" panose="020B0604020202020204" charset="0"/>
                <a:ea typeface="Lato" panose="020B0604020202020204" charset="0"/>
                <a:cs typeface="Lato" panose="020B0604020202020204" charset="0"/>
              </a:rPr>
              <a:t>All food or drink products are quality assured and tested to check for contaminants.</a:t>
            </a:r>
          </a:p>
          <a:p>
            <a:pPr marL="342900" indent="-342900">
              <a:buFont typeface="Arial" panose="020B0604020202020204" pitchFamily="34" charset="0"/>
              <a:buChar char="•"/>
            </a:pPr>
            <a:r>
              <a:rPr lang="en-GB" sz="2200" dirty="0">
                <a:solidFill>
                  <a:schemeClr val="tx1"/>
                </a:solidFill>
                <a:latin typeface="Lato" panose="020B0604020202020204" charset="0"/>
                <a:ea typeface="Lato" panose="020B0604020202020204" charset="0"/>
                <a:cs typeface="Lato" panose="020B0604020202020204" charset="0"/>
              </a:rPr>
              <a:t>Different energy drinks contain different levels of key substances — careful selection can reduce the likelihood of harm.</a:t>
            </a:r>
          </a:p>
          <a:p>
            <a:pPr marL="342900" indent="-342900">
              <a:buFont typeface="Arial" panose="020B0604020202020204" pitchFamily="34" charset="0"/>
              <a:buChar char="•"/>
            </a:pPr>
            <a:endParaRPr lang="en-GB" sz="2000" dirty="0">
              <a:solidFill>
                <a:schemeClr val="tx1"/>
              </a:solidFill>
              <a:latin typeface="Lato" panose="020B0604020202020204" charset="0"/>
              <a:ea typeface="Lato" panose="020B0604020202020204" charset="0"/>
              <a:cs typeface="Lato" panose="020B0604020202020204" charset="0"/>
            </a:endParaRPr>
          </a:p>
        </p:txBody>
      </p:sp>
      <p:sp>
        <p:nvSpPr>
          <p:cNvPr id="6" name="Curved Up Arrow 5"/>
          <p:cNvSpPr/>
          <p:nvPr/>
        </p:nvSpPr>
        <p:spPr>
          <a:xfrm rot="20105666">
            <a:off x="6180124" y="4724864"/>
            <a:ext cx="2304789" cy="929435"/>
          </a:xfrm>
          <a:prstGeom prst="curvedUpArrow">
            <a:avLst/>
          </a:prstGeom>
          <a:solidFill>
            <a:srgbClr val="CC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02401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6" ma:contentTypeDescription="Create a new document." ma:contentTypeScope="" ma:versionID="8424bd202f16338cb98a367918685e30">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79e071699b62315af1784d66c44ff3de"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874E7FC-1402-4790-B62B-4172FB1B7A34}"/>
</file>

<file path=customXml/itemProps2.xml><?xml version="1.0" encoding="utf-8"?>
<ds:datastoreItem xmlns:ds="http://schemas.openxmlformats.org/officeDocument/2006/customXml" ds:itemID="{D6AE127F-B850-406A-8B0C-6C3E23F6B328}"/>
</file>

<file path=customXml/itemProps3.xml><?xml version="1.0" encoding="utf-8"?>
<ds:datastoreItem xmlns:ds="http://schemas.openxmlformats.org/officeDocument/2006/customXml" ds:itemID="{88D64E47-35E0-497E-9072-06096367CC67}"/>
</file>

<file path=docProps/app.xml><?xml version="1.0" encoding="utf-8"?>
<Properties xmlns="http://schemas.openxmlformats.org/officeDocument/2006/extended-properties" xmlns:vt="http://schemas.openxmlformats.org/officeDocument/2006/docPropsVTypes">
  <TotalTime>0</TotalTime>
  <Words>1848</Words>
  <Application>Microsoft Office PowerPoint</Application>
  <PresentationFormat>Widescreen</PresentationFormat>
  <Paragraphs>248</Paragraphs>
  <Slides>20</Slides>
  <Notes>19</Notes>
  <HiddenSlides>2</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League Spartan</vt:lpstr>
      <vt:lpstr>Open Sans Extrabold</vt:lpstr>
      <vt:lpstr>Lato</vt:lpstr>
      <vt:lpstr>Calibri Light</vt:lpstr>
      <vt:lpstr>Open Sans Light</vt:lpstr>
      <vt:lpstr>Calibri</vt:lpstr>
      <vt:lpstr>Arial</vt:lpstr>
      <vt:lpstr>Gill Sans MT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Sam Harvey</cp:lastModifiedBy>
  <cp:revision>659</cp:revision>
  <dcterms:created xsi:type="dcterms:W3CDTF">2018-11-29T11:01:12Z</dcterms:created>
  <dcterms:modified xsi:type="dcterms:W3CDTF">2021-02-19T09:29:02Z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Order">
    <vt:r8>215000</vt:r8>
  </property>
</Properties>
</file>